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75" r:id="rId6"/>
    <p:sldId id="257" r:id="rId7"/>
    <p:sldId id="276" r:id="rId8"/>
    <p:sldId id="279" r:id="rId9"/>
    <p:sldId id="280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021" autoAdjust="0"/>
  </p:normalViewPr>
  <p:slideViewPr>
    <p:cSldViewPr snapToGrid="0">
      <p:cViewPr varScale="1">
        <p:scale>
          <a:sx n="63" d="100"/>
          <a:sy n="63" d="100"/>
        </p:scale>
        <p:origin x="11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ta McCarron" userId="b310b63e-defb-401d-8269-e3cd0052e290" providerId="ADAL" clId="{BEA7C6B7-6F12-4F21-92BD-61B78437CAD2}"/>
    <pc:docChg chg="undo custSel modSld">
      <pc:chgData name="Gretta McCarron" userId="b310b63e-defb-401d-8269-e3cd0052e290" providerId="ADAL" clId="{BEA7C6B7-6F12-4F21-92BD-61B78437CAD2}" dt="2024-05-15T10:57:37.415" v="74" actId="1076"/>
      <pc:docMkLst>
        <pc:docMk/>
      </pc:docMkLst>
      <pc:sldChg chg="modSp mod">
        <pc:chgData name="Gretta McCarron" userId="b310b63e-defb-401d-8269-e3cd0052e290" providerId="ADAL" clId="{BEA7C6B7-6F12-4F21-92BD-61B78437CAD2}" dt="2024-05-15T10:46:08.633" v="18" actId="14100"/>
        <pc:sldMkLst>
          <pc:docMk/>
          <pc:sldMk cId="884167939" sldId="257"/>
        </pc:sldMkLst>
        <pc:spChg chg="mod">
          <ac:chgData name="Gretta McCarron" userId="b310b63e-defb-401d-8269-e3cd0052e290" providerId="ADAL" clId="{BEA7C6B7-6F12-4F21-92BD-61B78437CAD2}" dt="2024-05-15T10:46:08.633" v="18" actId="14100"/>
          <ac:spMkLst>
            <pc:docMk/>
            <pc:sldMk cId="884167939" sldId="257"/>
            <ac:spMk id="4" creationId="{00000000-0000-0000-0000-000000000000}"/>
          </ac:spMkLst>
        </pc:spChg>
        <pc:spChg chg="mod">
          <ac:chgData name="Gretta McCarron" userId="b310b63e-defb-401d-8269-e3cd0052e290" providerId="ADAL" clId="{BEA7C6B7-6F12-4F21-92BD-61B78437CAD2}" dt="2024-05-15T10:46:00.944" v="17" actId="1076"/>
          <ac:spMkLst>
            <pc:docMk/>
            <pc:sldMk cId="884167939" sldId="257"/>
            <ac:spMk id="5" creationId="{881DDDE1-A62F-4644-8CFC-C40F9B801169}"/>
          </ac:spMkLst>
        </pc:spChg>
      </pc:sldChg>
      <pc:sldChg chg="modSp mod">
        <pc:chgData name="Gretta McCarron" userId="b310b63e-defb-401d-8269-e3cd0052e290" providerId="ADAL" clId="{BEA7C6B7-6F12-4F21-92BD-61B78437CAD2}" dt="2024-05-15T10:45:28.155" v="10" actId="207"/>
        <pc:sldMkLst>
          <pc:docMk/>
          <pc:sldMk cId="791488283" sldId="275"/>
        </pc:sldMkLst>
        <pc:spChg chg="mod">
          <ac:chgData name="Gretta McCarron" userId="b310b63e-defb-401d-8269-e3cd0052e290" providerId="ADAL" clId="{BEA7C6B7-6F12-4F21-92BD-61B78437CAD2}" dt="2024-05-15T10:45:13.882" v="8" actId="14100"/>
          <ac:spMkLst>
            <pc:docMk/>
            <pc:sldMk cId="791488283" sldId="275"/>
            <ac:spMk id="2" creationId="{00000000-0000-0000-0000-000000000000}"/>
          </ac:spMkLst>
        </pc:spChg>
        <pc:spChg chg="mod">
          <ac:chgData name="Gretta McCarron" userId="b310b63e-defb-401d-8269-e3cd0052e290" providerId="ADAL" clId="{BEA7C6B7-6F12-4F21-92BD-61B78437CAD2}" dt="2024-05-15T10:45:28.155" v="10" actId="207"/>
          <ac:spMkLst>
            <pc:docMk/>
            <pc:sldMk cId="791488283" sldId="275"/>
            <ac:spMk id="3" creationId="{00000000-0000-0000-0000-000000000000}"/>
          </ac:spMkLst>
        </pc:spChg>
      </pc:sldChg>
      <pc:sldChg chg="modSp mod">
        <pc:chgData name="Gretta McCarron" userId="b310b63e-defb-401d-8269-e3cd0052e290" providerId="ADAL" clId="{BEA7C6B7-6F12-4F21-92BD-61B78437CAD2}" dt="2024-05-15T10:51:42.214" v="41" actId="14100"/>
        <pc:sldMkLst>
          <pc:docMk/>
          <pc:sldMk cId="262632716" sldId="277"/>
        </pc:sldMkLst>
        <pc:spChg chg="mod">
          <ac:chgData name="Gretta McCarron" userId="b310b63e-defb-401d-8269-e3cd0052e290" providerId="ADAL" clId="{BEA7C6B7-6F12-4F21-92BD-61B78437CAD2}" dt="2024-05-15T10:51:42.214" v="41" actId="14100"/>
          <ac:spMkLst>
            <pc:docMk/>
            <pc:sldMk cId="262632716" sldId="277"/>
            <ac:spMk id="2" creationId="{7CC7ED1C-D4C3-9120-908E-1EE1BE0EBFF8}"/>
          </ac:spMkLst>
        </pc:spChg>
      </pc:sldChg>
      <pc:sldChg chg="addSp delSp modSp mod">
        <pc:chgData name="Gretta McCarron" userId="b310b63e-defb-401d-8269-e3cd0052e290" providerId="ADAL" clId="{BEA7C6B7-6F12-4F21-92BD-61B78437CAD2}" dt="2024-05-15T10:53:24.383" v="60" actId="1076"/>
        <pc:sldMkLst>
          <pc:docMk/>
          <pc:sldMk cId="929284788" sldId="278"/>
        </pc:sldMkLst>
        <pc:spChg chg="add del mod">
          <ac:chgData name="Gretta McCarron" userId="b310b63e-defb-401d-8269-e3cd0052e290" providerId="ADAL" clId="{BEA7C6B7-6F12-4F21-92BD-61B78437CAD2}" dt="2024-05-15T10:52:54.394" v="55" actId="478"/>
          <ac:spMkLst>
            <pc:docMk/>
            <pc:sldMk cId="929284788" sldId="278"/>
            <ac:spMk id="2" creationId="{00000000-0000-0000-0000-000000000000}"/>
          </ac:spMkLst>
        </pc:spChg>
        <pc:spChg chg="mod">
          <ac:chgData name="Gretta McCarron" userId="b310b63e-defb-401d-8269-e3cd0052e290" providerId="ADAL" clId="{BEA7C6B7-6F12-4F21-92BD-61B78437CAD2}" dt="2024-05-15T10:52:11.560" v="47" actId="207"/>
          <ac:spMkLst>
            <pc:docMk/>
            <pc:sldMk cId="929284788" sldId="278"/>
            <ac:spMk id="5" creationId="{00000000-0000-0000-0000-000000000000}"/>
          </ac:spMkLst>
        </pc:spChg>
        <pc:spChg chg="add del mod">
          <ac:chgData name="Gretta McCarron" userId="b310b63e-defb-401d-8269-e3cd0052e290" providerId="ADAL" clId="{BEA7C6B7-6F12-4F21-92BD-61B78437CAD2}" dt="2024-05-15T10:52:20.909" v="49" actId="478"/>
          <ac:spMkLst>
            <pc:docMk/>
            <pc:sldMk cId="929284788" sldId="278"/>
            <ac:spMk id="7" creationId="{A0F41509-B8A3-3697-9463-B53E3AAC94F5}"/>
          </ac:spMkLst>
        </pc:spChg>
        <pc:spChg chg="add mod">
          <ac:chgData name="Gretta McCarron" userId="b310b63e-defb-401d-8269-e3cd0052e290" providerId="ADAL" clId="{BEA7C6B7-6F12-4F21-92BD-61B78437CAD2}" dt="2024-05-15T10:53:24.383" v="60" actId="1076"/>
          <ac:spMkLst>
            <pc:docMk/>
            <pc:sldMk cId="929284788" sldId="278"/>
            <ac:spMk id="9" creationId="{CB2333B5-CD6F-8E4F-3CBF-8E6BDC1C2CD5}"/>
          </ac:spMkLst>
        </pc:spChg>
      </pc:sldChg>
      <pc:sldChg chg="addSp delSp modSp mod">
        <pc:chgData name="Gretta McCarron" userId="b310b63e-defb-401d-8269-e3cd0052e290" providerId="ADAL" clId="{BEA7C6B7-6F12-4F21-92BD-61B78437CAD2}" dt="2024-05-15T10:57:37.415" v="74" actId="1076"/>
        <pc:sldMkLst>
          <pc:docMk/>
          <pc:sldMk cId="3023481575" sldId="279"/>
        </pc:sldMkLst>
        <pc:spChg chg="mod">
          <ac:chgData name="Gretta McCarron" userId="b310b63e-defb-401d-8269-e3cd0052e290" providerId="ADAL" clId="{BEA7C6B7-6F12-4F21-92BD-61B78437CAD2}" dt="2024-05-15T10:46:42.904" v="23" actId="14100"/>
          <ac:spMkLst>
            <pc:docMk/>
            <pc:sldMk cId="3023481575" sldId="279"/>
            <ac:spMk id="2" creationId="{7CC7ED1C-D4C3-9120-908E-1EE1BE0EBFF8}"/>
          </ac:spMkLst>
        </pc:spChg>
        <pc:spChg chg="mod">
          <ac:chgData name="Gretta McCarron" userId="b310b63e-defb-401d-8269-e3cd0052e290" providerId="ADAL" clId="{BEA7C6B7-6F12-4F21-92BD-61B78437CAD2}" dt="2024-05-15T10:57:25.598" v="69" actId="1076"/>
          <ac:spMkLst>
            <pc:docMk/>
            <pc:sldMk cId="3023481575" sldId="279"/>
            <ac:spMk id="3" creationId="{00000000-0000-0000-0000-000000000000}"/>
          </ac:spMkLst>
        </pc:spChg>
        <pc:picChg chg="add del mod">
          <ac:chgData name="Gretta McCarron" userId="b310b63e-defb-401d-8269-e3cd0052e290" providerId="ADAL" clId="{BEA7C6B7-6F12-4F21-92BD-61B78437CAD2}" dt="2024-05-15T10:56:55.410" v="65" actId="478"/>
          <ac:picMkLst>
            <pc:docMk/>
            <pc:sldMk cId="3023481575" sldId="279"/>
            <ac:picMk id="5" creationId="{FB162B7E-AAE6-4738-62C6-839486A13671}"/>
          </ac:picMkLst>
        </pc:picChg>
        <pc:picChg chg="add mod">
          <ac:chgData name="Gretta McCarron" userId="b310b63e-defb-401d-8269-e3cd0052e290" providerId="ADAL" clId="{BEA7C6B7-6F12-4F21-92BD-61B78437CAD2}" dt="2024-05-15T10:57:37.415" v="74" actId="1076"/>
          <ac:picMkLst>
            <pc:docMk/>
            <pc:sldMk cId="3023481575" sldId="279"/>
            <ac:picMk id="7" creationId="{F10D7A00-D620-F652-DB79-42257650734D}"/>
          </ac:picMkLst>
        </pc:picChg>
        <pc:picChg chg="add mod">
          <ac:chgData name="Gretta McCarron" userId="b310b63e-defb-401d-8269-e3cd0052e290" providerId="ADAL" clId="{BEA7C6B7-6F12-4F21-92BD-61B78437CAD2}" dt="2024-05-15T10:57:34.992" v="73" actId="1076"/>
          <ac:picMkLst>
            <pc:docMk/>
            <pc:sldMk cId="3023481575" sldId="279"/>
            <ac:picMk id="9" creationId="{6272FCEE-9E05-E70A-54C3-8FE21CA368EB}"/>
          </ac:picMkLst>
        </pc:picChg>
      </pc:sldChg>
      <pc:sldChg chg="addSp modSp mod">
        <pc:chgData name="Gretta McCarron" userId="b310b63e-defb-401d-8269-e3cd0052e290" providerId="ADAL" clId="{BEA7C6B7-6F12-4F21-92BD-61B78437CAD2}" dt="2024-05-15T10:51:21.798" v="37" actId="14100"/>
        <pc:sldMkLst>
          <pc:docMk/>
          <pc:sldMk cId="2902373025" sldId="280"/>
        </pc:sldMkLst>
        <pc:spChg chg="mod">
          <ac:chgData name="Gretta McCarron" userId="b310b63e-defb-401d-8269-e3cd0052e290" providerId="ADAL" clId="{BEA7C6B7-6F12-4F21-92BD-61B78437CAD2}" dt="2024-05-15T10:47:27.056" v="28" actId="207"/>
          <ac:spMkLst>
            <pc:docMk/>
            <pc:sldMk cId="2902373025" sldId="280"/>
            <ac:spMk id="2" creationId="{7CC7ED1C-D4C3-9120-908E-1EE1BE0EBFF8}"/>
          </ac:spMkLst>
        </pc:spChg>
        <pc:spChg chg="mod">
          <ac:chgData name="Gretta McCarron" userId="b310b63e-defb-401d-8269-e3cd0052e290" providerId="ADAL" clId="{BEA7C6B7-6F12-4F21-92BD-61B78437CAD2}" dt="2024-05-15T10:50:03.975" v="32" actId="1076"/>
          <ac:spMkLst>
            <pc:docMk/>
            <pc:sldMk cId="2902373025" sldId="280"/>
            <ac:spMk id="3" creationId="{00000000-0000-0000-0000-000000000000}"/>
          </ac:spMkLst>
        </pc:spChg>
        <pc:picChg chg="add mod">
          <ac:chgData name="Gretta McCarron" userId="b310b63e-defb-401d-8269-e3cd0052e290" providerId="ADAL" clId="{BEA7C6B7-6F12-4F21-92BD-61B78437CAD2}" dt="2024-05-15T10:50:10.670" v="34" actId="1076"/>
          <ac:picMkLst>
            <pc:docMk/>
            <pc:sldMk cId="2902373025" sldId="280"/>
            <ac:picMk id="5" creationId="{3EB9E87D-5FE8-C32C-B015-594C2342C13A}"/>
          </ac:picMkLst>
        </pc:picChg>
        <pc:picChg chg="add mod">
          <ac:chgData name="Gretta McCarron" userId="b310b63e-defb-401d-8269-e3cd0052e290" providerId="ADAL" clId="{BEA7C6B7-6F12-4F21-92BD-61B78437CAD2}" dt="2024-05-15T10:51:21.798" v="37" actId="14100"/>
          <ac:picMkLst>
            <pc:docMk/>
            <pc:sldMk cId="2902373025" sldId="280"/>
            <ac:picMk id="7" creationId="{6496D24B-3561-C688-D21D-FEC8CA21F5AD}"/>
          </ac:picMkLst>
        </pc:picChg>
      </pc:sldChg>
    </pc:docChg>
  </pc:docChgLst>
  <pc:docChgLst>
    <pc:chgData name="Gretta McCarron" userId="b310b63e-defb-401d-8269-e3cd0052e290" providerId="ADAL" clId="{B6EA07C6-273A-436B-A8E1-661FA0BBF0D3}"/>
    <pc:docChg chg="custSel modSld">
      <pc:chgData name="Gretta McCarron" userId="b310b63e-defb-401d-8269-e3cd0052e290" providerId="ADAL" clId="{B6EA07C6-273A-436B-A8E1-661FA0BBF0D3}" dt="2023-08-17T13:55:15.541" v="2" actId="20577"/>
      <pc:docMkLst>
        <pc:docMk/>
      </pc:docMkLst>
      <pc:sldChg chg="modSp mod">
        <pc:chgData name="Gretta McCarron" userId="b310b63e-defb-401d-8269-e3cd0052e290" providerId="ADAL" clId="{B6EA07C6-273A-436B-A8E1-661FA0BBF0D3}" dt="2023-08-17T13:55:15.541" v="2" actId="20577"/>
        <pc:sldMkLst>
          <pc:docMk/>
          <pc:sldMk cId="929284788" sldId="278"/>
        </pc:sldMkLst>
        <pc:spChg chg="mod">
          <ac:chgData name="Gretta McCarron" userId="b310b63e-defb-401d-8269-e3cd0052e290" providerId="ADAL" clId="{B6EA07C6-273A-436B-A8E1-661FA0BBF0D3}" dt="2023-08-17T13:55:15.541" v="2" actId="20577"/>
          <ac:spMkLst>
            <pc:docMk/>
            <pc:sldMk cId="929284788" sldId="27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8513-1AF0-4F8A-9BB8-6AC79871966A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7449-74F6-4371-95E8-27F35F20BA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485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licens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students what would they do if they</a:t>
            </a:r>
            <a:r>
              <a:rPr lang="en-IE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saw water pollution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they do if they say it?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815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Photo source: Liz </a:t>
            </a:r>
            <a:r>
              <a:rPr lang="en-IE" dirty="0" err="1"/>
              <a:t>Gabbett</a:t>
            </a:r>
            <a:r>
              <a:rPr lang="en-IE" dirty="0"/>
              <a:t>, </a:t>
            </a:r>
            <a:r>
              <a:rPr lang="en-IE" dirty="0" err="1"/>
              <a:t>Maigue</a:t>
            </a:r>
            <a:r>
              <a:rPr lang="en-IE" dirty="0"/>
              <a:t> Rivers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380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 sample</a:t>
            </a:r>
            <a:r>
              <a:rPr lang="en-IE" baseline="0" dirty="0"/>
              <a:t> of reporting instruction from councils</a:t>
            </a:r>
          </a:p>
          <a:p>
            <a:r>
              <a:rPr lang="en-IE" dirty="0"/>
              <a:t>https://www.limerick.ie/council/services/environment/environmental-control/water-pollution-and-discharge-licencing#report</a:t>
            </a:r>
          </a:p>
          <a:p>
            <a:endParaRPr lang="en-IE" dirty="0"/>
          </a:p>
          <a:p>
            <a:r>
              <a:rPr lang="en-IE" dirty="0"/>
              <a:t>https://www.corkcoco.ie/en/resident/environment/report-pollution</a:t>
            </a:r>
          </a:p>
          <a:p>
            <a:endParaRPr lang="en-IE" dirty="0"/>
          </a:p>
          <a:p>
            <a:r>
              <a:rPr lang="en-IE" dirty="0"/>
              <a:t>https://www.fingal.ie/council/service/water-pollution-complaint-reporting</a:t>
            </a:r>
          </a:p>
          <a:p>
            <a:endParaRPr lang="en-IE" dirty="0"/>
          </a:p>
          <a:p>
            <a:r>
              <a:rPr lang="en-IE" dirty="0"/>
              <a:t>https://tipperarycoco.com/environment/water-pollution-complaint-reporting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54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979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35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https://www.water.ie/help/water-quality/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917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Image:</a:t>
            </a:r>
            <a:r>
              <a:rPr lang="en-IE" baseline="0" dirty="0"/>
              <a:t> </a:t>
            </a:r>
            <a:r>
              <a:rPr lang="en-IE" dirty="0"/>
              <a:t>https://unsplash.com/photos/vdXMSiX-n6M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to use under the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License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 – print out the role play instruction, make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edits as appropriate and ask the students to play the different roles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449-74F6-4371-95E8-27F35F20BAB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83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28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807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50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58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96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0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65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707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464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6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ACDE-5D6C-4BDA-A90B-CE4AEAF79764}" type="datetimeFigureOut">
              <a:rPr lang="en-IE" smtClean="0"/>
              <a:t>15/05/2024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0448-7172-429D-8678-899B5A874B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62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ie/app/see-it-say-it/id57391638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play.google.com/store/apps/details?id=net.fusio.necl&amp;hl=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.ie/help/water-qualit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5640" y="-1774952"/>
            <a:ext cx="5313680" cy="8863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70384-FFF5-4D15-A966-F8254CD10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" y="524257"/>
            <a:ext cx="8619744" cy="4636008"/>
          </a:xfrm>
        </p:spPr>
        <p:txBody>
          <a:bodyPr>
            <a:normAutofit/>
          </a:bodyPr>
          <a:lstStyle/>
          <a:p>
            <a:br>
              <a:rPr lang="en-IE" sz="5400" b="1" dirty="0">
                <a:solidFill>
                  <a:schemeClr val="bg1"/>
                </a:solidFill>
                <a:latin typeface="+mn-lt"/>
              </a:rPr>
            </a:br>
            <a:r>
              <a:rPr lang="en-IE" sz="5400" b="1" dirty="0">
                <a:solidFill>
                  <a:schemeClr val="bg1"/>
                </a:solidFill>
                <a:latin typeface="+mn-lt"/>
              </a:rPr>
              <a:t>Water Quality &amp; Pollution</a:t>
            </a:r>
            <a:br>
              <a:rPr lang="en-IE" sz="4000" b="1" dirty="0">
                <a:solidFill>
                  <a:schemeClr val="bg1"/>
                </a:solidFill>
                <a:latin typeface="+mn-lt"/>
              </a:rPr>
            </a:br>
            <a:br>
              <a:rPr lang="en-IE" sz="4000" b="1" dirty="0">
                <a:solidFill>
                  <a:schemeClr val="bg1"/>
                </a:solidFill>
                <a:latin typeface="+mn-lt"/>
              </a:rPr>
            </a:br>
            <a:r>
              <a:rPr lang="en-IE" sz="4000" b="1" dirty="0">
                <a:solidFill>
                  <a:schemeClr val="bg1"/>
                </a:solidFill>
                <a:latin typeface="+mn-lt"/>
              </a:rPr>
              <a:t>Lesson 5. Reporting Water Pollution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53F4954D-C9AE-8201-02FD-9D0A545A6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61" y="5555582"/>
            <a:ext cx="2402598" cy="9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5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54" y="128016"/>
            <a:ext cx="4025906" cy="1008571"/>
          </a:xfrm>
        </p:spPr>
        <p:txBody>
          <a:bodyPr/>
          <a:lstStyle/>
          <a:p>
            <a:pPr algn="ctr"/>
            <a:r>
              <a:rPr lang="en-IE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Water</a:t>
            </a:r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54" y="1325563"/>
            <a:ext cx="8622290" cy="54044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5100" dirty="0"/>
              <a:t>In Ireland major pollution and fish kill incidents have declined over the past 20 years</a:t>
            </a:r>
          </a:p>
          <a:p>
            <a:endParaRPr lang="en-IE" sz="5100" dirty="0"/>
          </a:p>
          <a:p>
            <a:pPr marL="0" indent="0">
              <a:buNone/>
            </a:pPr>
            <a:r>
              <a:rPr lang="en-IE" sz="5100" b="1" dirty="0">
                <a:solidFill>
                  <a:schemeClr val="accent1">
                    <a:lumMod val="50000"/>
                  </a:schemeClr>
                </a:solidFill>
              </a:rPr>
              <a:t>BUT!</a:t>
            </a:r>
          </a:p>
          <a:p>
            <a:pPr marL="0" indent="0">
              <a:buNone/>
            </a:pPr>
            <a:endParaRPr lang="en-IE" sz="5100" dirty="0"/>
          </a:p>
          <a:p>
            <a:pPr marL="0" indent="0">
              <a:buNone/>
            </a:pPr>
            <a:r>
              <a:rPr lang="en-IE" sz="5100" dirty="0"/>
              <a:t>Localised pollution incidents still occur mainly due to: </a:t>
            </a:r>
          </a:p>
          <a:p>
            <a:pPr lvl="1"/>
            <a:r>
              <a:rPr lang="en-IE" sz="5100" dirty="0"/>
              <a:t>Accidental spills</a:t>
            </a:r>
          </a:p>
          <a:p>
            <a:pPr lvl="1"/>
            <a:r>
              <a:rPr lang="en-IE" sz="5100" dirty="0"/>
              <a:t>Poor waste management</a:t>
            </a:r>
          </a:p>
          <a:p>
            <a:pPr lvl="1"/>
            <a:r>
              <a:rPr lang="en-IE" sz="5100" dirty="0"/>
              <a:t>Extreme weather events</a:t>
            </a:r>
          </a:p>
          <a:p>
            <a:pPr lvl="1"/>
            <a:r>
              <a:rPr lang="en-IE" sz="5100" dirty="0"/>
              <a:t>Illegal activities</a:t>
            </a:r>
          </a:p>
          <a:p>
            <a:pPr marL="0" indent="0">
              <a:buNone/>
            </a:pPr>
            <a:endParaRPr lang="en-IE" sz="5100" dirty="0"/>
          </a:p>
          <a:p>
            <a:pPr marL="0" indent="0">
              <a:buNone/>
            </a:pPr>
            <a:r>
              <a:rPr lang="en-IE" sz="5100" b="1" dirty="0"/>
              <a:t>If you see water pollution you should report it to help prevent it becoming a worse incident.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48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587"/>
          <a:stretch/>
        </p:blipFill>
        <p:spPr>
          <a:xfrm>
            <a:off x="4884571" y="3287824"/>
            <a:ext cx="4259429" cy="344306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1DDDE1-A62F-4644-8CFC-C40F9B80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9" y="127112"/>
            <a:ext cx="7128065" cy="948626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Reporting Water Pollution in Ireland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287" y="987105"/>
            <a:ext cx="8733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If you see pollution:</a:t>
            </a:r>
          </a:p>
          <a:p>
            <a:pPr marL="342900" indent="-342900">
              <a:buAutoNum type="arabicPeriod"/>
            </a:pPr>
            <a:r>
              <a:rPr lang="en-IE" sz="2400" dirty="0"/>
              <a:t>Take photographs – a zoomed out and zoomed in shot.</a:t>
            </a:r>
          </a:p>
          <a:p>
            <a:pPr marL="342900" indent="-342900">
              <a:buAutoNum type="arabicPeriod"/>
            </a:pPr>
            <a:r>
              <a:rPr lang="en-IE" sz="2400" dirty="0"/>
              <a:t>Note the location and time</a:t>
            </a:r>
          </a:p>
          <a:p>
            <a:pPr marL="342900" indent="-342900">
              <a:buAutoNum type="arabicPeriod"/>
            </a:pPr>
            <a:r>
              <a:rPr lang="en-IE" sz="2400" dirty="0"/>
              <a:t>Send the photos, the location details and time you saw the pollution to your </a:t>
            </a:r>
            <a:r>
              <a:rPr lang="en-IE" sz="2400" b="1" dirty="0"/>
              <a:t>local city or county council via email or website </a:t>
            </a:r>
          </a:p>
          <a:p>
            <a:pPr marL="342900" indent="-342900">
              <a:buAutoNum type="arabicPeriod"/>
            </a:pPr>
            <a:r>
              <a:rPr lang="en-IE" sz="2400" dirty="0"/>
              <a:t>Use See it Say it!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096"/>
            <a:ext cx="4885428" cy="22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8" y="281794"/>
            <a:ext cx="3992273" cy="34264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217059" y="281794"/>
            <a:ext cx="3377072" cy="4582296"/>
            <a:chOff x="5217059" y="2180492"/>
            <a:chExt cx="3377072" cy="45822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059" y="2180492"/>
              <a:ext cx="2849525" cy="37470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7059" y="5931068"/>
              <a:ext cx="3377072" cy="83172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189704" y="281794"/>
            <a:ext cx="3377072" cy="458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2" name="Group 11"/>
          <p:cNvGrpSpPr/>
          <p:nvPr/>
        </p:nvGrpSpPr>
        <p:grpSpPr>
          <a:xfrm>
            <a:off x="713140" y="3858082"/>
            <a:ext cx="4207906" cy="2816313"/>
            <a:chOff x="337248" y="3858082"/>
            <a:chExt cx="4207906" cy="28163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248" y="3858082"/>
              <a:ext cx="4207906" cy="14513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248" y="5180616"/>
              <a:ext cx="2677257" cy="1493779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59523" y="3857242"/>
            <a:ext cx="4315139" cy="2904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5189704" y="5289400"/>
            <a:ext cx="3846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latin typeface="+mj-lt"/>
              </a:rPr>
              <a:t>A sample of reporting instruction from councils.</a:t>
            </a:r>
          </a:p>
          <a:p>
            <a:pPr algn="ctr"/>
            <a:endParaRPr lang="en-I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351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ED1C-D4C3-9120-908E-1EE1BE0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365127"/>
            <a:ext cx="6927750" cy="732154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Council Investigation Responsibility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53" y="1690689"/>
            <a:ext cx="5711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Local city and county councils investigate water pollution complaints from the public.</a:t>
            </a:r>
          </a:p>
          <a:p>
            <a:r>
              <a:rPr lang="en-IE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After a site inspection the Council staff then decide what other agencies may need to be informed, e.g.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Inland Fisheries Ireland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Environment Protection Agency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400" dirty="0" err="1"/>
              <a:t>Uisce</a:t>
            </a:r>
            <a:r>
              <a:rPr lang="en-IE" sz="2400" dirty="0"/>
              <a:t> </a:t>
            </a:r>
            <a:r>
              <a:rPr lang="en-IE" sz="2400" dirty="0" err="1"/>
              <a:t>Éireann</a:t>
            </a:r>
            <a:endParaRPr lang="en-IE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400" dirty="0"/>
              <a:t>National Parks and Wildlife Service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2400" dirty="0" err="1"/>
              <a:t>Gardai</a:t>
            </a:r>
            <a:endParaRPr lang="en-I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D7A00-D620-F652-DB79-42257650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71" y="1962912"/>
            <a:ext cx="2878346" cy="1845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2FCEE-9E05-E70A-54C3-8FE21CA36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141" y="4206240"/>
            <a:ext cx="2774606" cy="15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ED1C-D4C3-9120-908E-1EE1BE0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365127"/>
            <a:ext cx="3843174" cy="793114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EPA – See it Say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021" y="1263969"/>
            <a:ext cx="65039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If your complaint is about an EPA regulated site, the council will pass on your complaint.</a:t>
            </a:r>
          </a:p>
          <a:p>
            <a:pPr algn="l" fontAlgn="base"/>
            <a:r>
              <a:rPr lang="en-GB" sz="2400" b="1" i="0" dirty="0">
                <a:solidFill>
                  <a:srgbClr val="333333"/>
                </a:solidFill>
                <a:effectLst/>
                <a:latin typeface="inherit"/>
              </a:rPr>
              <a:t>Call the National Environmental Complaints Line (NECL)</a:t>
            </a:r>
            <a:endParaRPr lang="en-GB" sz="2400" b="1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 algn="l" fontAlgn="base"/>
            <a:r>
              <a:rPr lang="en-GB" sz="2400" b="1" i="0" dirty="0">
                <a:solidFill>
                  <a:srgbClr val="333333"/>
                </a:solidFill>
                <a:effectLst/>
                <a:latin typeface="inherit"/>
              </a:rPr>
              <a:t>Tel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1800 365 123, open 24-hours, 7-days per week.</a:t>
            </a:r>
          </a:p>
          <a:p>
            <a:pPr algn="l" fontAlgn="base"/>
            <a:endParaRPr lang="en-GB" sz="2400" b="1" i="0" dirty="0">
              <a:solidFill>
                <a:srgbClr val="333333"/>
              </a:solidFill>
              <a:effectLst/>
              <a:latin typeface="inherit"/>
            </a:endParaRPr>
          </a:p>
          <a:p>
            <a:pPr algn="l" fontAlgn="base"/>
            <a:r>
              <a:rPr lang="en-GB" sz="2400" b="1" dirty="0">
                <a:solidFill>
                  <a:srgbClr val="333333"/>
                </a:solidFill>
                <a:latin typeface="inherit"/>
              </a:rPr>
              <a:t>Or you can:</a:t>
            </a:r>
          </a:p>
          <a:p>
            <a:pPr algn="l" fontAlgn="base"/>
            <a:endParaRPr lang="en-GB" sz="2400" b="1" i="0" dirty="0">
              <a:solidFill>
                <a:srgbClr val="333333"/>
              </a:solidFill>
              <a:effectLst/>
              <a:latin typeface="inherit"/>
            </a:endParaRPr>
          </a:p>
          <a:p>
            <a:pPr algn="l" fontAlgn="base"/>
            <a:r>
              <a:rPr lang="en-GB" sz="2400" b="1" i="0" dirty="0">
                <a:solidFill>
                  <a:srgbClr val="333333"/>
                </a:solidFill>
                <a:effectLst/>
                <a:latin typeface="inherit"/>
              </a:rPr>
              <a:t>Use the 'See It? Say It!' smartphone app</a:t>
            </a:r>
            <a:endParaRPr lang="en-GB" sz="2400" b="1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 algn="l" fontAlgn="base"/>
            <a:r>
              <a:rPr lang="en-GB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Apple iPhone: </a:t>
            </a:r>
            <a:r>
              <a:rPr lang="en-GB" sz="2400" b="1" i="0" u="none" strike="noStrike" dirty="0">
                <a:solidFill>
                  <a:srgbClr val="014891"/>
                </a:solidFill>
                <a:effectLst/>
                <a:latin typeface="inherit"/>
                <a:hlinkClick r:id="rId3" tooltip="Apple Mobile App"/>
              </a:rPr>
              <a:t>Download from the Apple App Store</a:t>
            </a:r>
            <a:br>
              <a:rPr lang="en-GB" sz="2400" b="1" i="0" u="none" strike="noStrike" dirty="0">
                <a:solidFill>
                  <a:srgbClr val="014891"/>
                </a:solidFill>
                <a:effectLst/>
                <a:latin typeface="inherit"/>
                <a:hlinkClick r:id="rId3" tooltip="Apple Mobile App"/>
              </a:rPr>
            </a:br>
            <a:r>
              <a:rPr lang="en-GB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Android smartphone: </a:t>
            </a:r>
            <a:r>
              <a:rPr lang="en-GB" sz="2400" b="1" i="0" u="none" strike="noStrike" dirty="0">
                <a:solidFill>
                  <a:srgbClr val="014891"/>
                </a:solidFill>
                <a:effectLst/>
                <a:latin typeface="inherit"/>
                <a:hlinkClick r:id="rId4" tooltip="Android mobile app"/>
              </a:rPr>
              <a:t>Download from the Android Play Store</a:t>
            </a:r>
            <a:endParaRPr lang="en-GB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endParaRPr lang="en-GB" sz="2400" b="1" i="0" dirty="0">
              <a:solidFill>
                <a:srgbClr val="333333"/>
              </a:solidFill>
              <a:effectLst/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9E87D-5FE8-C32C-B015-594C2342C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824" y="1263969"/>
            <a:ext cx="2170176" cy="2719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6D24B-3561-C688-D21D-FEC8CA21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095" y="4264791"/>
            <a:ext cx="2072432" cy="20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ED1C-D4C3-9120-908E-1EE1BE0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365127"/>
            <a:ext cx="5489094" cy="954108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Water Quality Complaints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677" y="1690689"/>
            <a:ext cx="8812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 you have a complaint about </a:t>
            </a:r>
            <a:r>
              <a:rPr lang="en-US" sz="2800" b="1" dirty="0"/>
              <a:t>drinking water quality</a:t>
            </a:r>
            <a:r>
              <a:rPr lang="en-US" sz="2800" dirty="0"/>
              <a:t>, you should contact Uisce Eireann 1800 278 278</a:t>
            </a:r>
            <a:endParaRPr lang="en-IE" sz="28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03" y="3178903"/>
            <a:ext cx="5057795" cy="24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09" y="1567541"/>
            <a:ext cx="3881879" cy="4631883"/>
          </a:xfrm>
        </p:spPr>
        <p:txBody>
          <a:bodyPr/>
          <a:lstStyle/>
          <a:p>
            <a:r>
              <a:rPr lang="en-IE" sz="3200" dirty="0"/>
              <a:t>A pollution incident occurred in a local swimming spot. </a:t>
            </a:r>
          </a:p>
          <a:p>
            <a:r>
              <a:rPr lang="en-IE" sz="3200" dirty="0"/>
              <a:t>You and your class are going to act out the court case, hear the consequences and decide should there be a conviction. 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6065"/>
            <a:ext cx="4329003" cy="32467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41978"/>
            <a:ext cx="6632448" cy="8913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Role Play – Pollution Incident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333B5-CD6F-8E4F-3CBF-8E6BDC1C2CD5}"/>
              </a:ext>
            </a:extLst>
          </p:cNvPr>
          <p:cNvSpPr txBox="1"/>
          <p:nvPr/>
        </p:nvSpPr>
        <p:spPr>
          <a:xfrm>
            <a:off x="6632448" y="6154357"/>
            <a:ext cx="1767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>
                <a:highlight>
                  <a:srgbClr val="C0C0C0"/>
                </a:highlight>
              </a:rPr>
              <a:t>Task 5.1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92928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F260A24FBA647A144C62EFD34C21E" ma:contentTypeVersion="18" ma:contentTypeDescription="Create a new document." ma:contentTypeScope="" ma:versionID="ab834a9b2dc8b7e754f3ddfeaf2d81d4">
  <xsd:schema xmlns:xsd="http://www.w3.org/2001/XMLSchema" xmlns:xs="http://www.w3.org/2001/XMLSchema" xmlns:p="http://schemas.microsoft.com/office/2006/metadata/properties" xmlns:ns2="468b36b1-3bd9-4383-896c-30a371c4d37d" xmlns:ns3="07d920c5-8f7e-4a25-a840-e2fe4b60dcee" targetNamespace="http://schemas.microsoft.com/office/2006/metadata/properties" ma:root="true" ma:fieldsID="4fb7bbe683214855cc4c92ebf0e1a8d2" ns2:_="" ns3:_="">
    <xsd:import namespace="468b36b1-3bd9-4383-896c-30a371c4d37d"/>
    <xsd:import namespace="07d920c5-8f7e-4a25-a840-e2fe4b60d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b36b1-3bd9-4383-896c-30a371c4d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b28068-5bdd-4416-8cfd-20eb7a9d5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920c5-8f7e-4a25-a840-e2fe4b60d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055cd4-656c-495a-8c8b-ef4ebfe22a2c}" ma:internalName="TaxCatchAll" ma:showField="CatchAllData" ma:web="07d920c5-8f7e-4a25-a840-e2fe4b60d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8b36b1-3bd9-4383-896c-30a371c4d37d">
      <Terms xmlns="http://schemas.microsoft.com/office/infopath/2007/PartnerControls"/>
    </lcf76f155ced4ddcb4097134ff3c332f>
    <TaxCatchAll xmlns="07d920c5-8f7e-4a25-a840-e2fe4b60dcee" xsi:nil="true"/>
  </documentManagement>
</p:properties>
</file>

<file path=customXml/itemProps1.xml><?xml version="1.0" encoding="utf-8"?>
<ds:datastoreItem xmlns:ds="http://schemas.openxmlformats.org/officeDocument/2006/customXml" ds:itemID="{A0BC3F8E-4CDD-443E-9CC2-7F0F454B7964}"/>
</file>

<file path=customXml/itemProps2.xml><?xml version="1.0" encoding="utf-8"?>
<ds:datastoreItem xmlns:ds="http://schemas.openxmlformats.org/officeDocument/2006/customXml" ds:itemID="{95727E5F-B558-4387-9ACC-D1B000800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A41B0-8481-4124-AD66-AFCC5B0C54CA}">
  <ds:schemaRefs>
    <ds:schemaRef ds:uri="468b36b1-3bd9-4383-896c-30a371c4d37d"/>
    <ds:schemaRef ds:uri="07d920c5-8f7e-4a25-a840-e2fe4b60dcee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2683</TotalTime>
  <Words>479</Words>
  <Application>Microsoft Office PowerPoint</Application>
  <PresentationFormat>On-screen Show (4:3)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inherit</vt:lpstr>
      <vt:lpstr>Raleway</vt:lpstr>
      <vt:lpstr>Roboto</vt:lpstr>
      <vt:lpstr>Office Theme</vt:lpstr>
      <vt:lpstr> Water Quality &amp; Pollution  Lesson 5. Reporting Water Pollution</vt:lpstr>
      <vt:lpstr>Water Pollution</vt:lpstr>
      <vt:lpstr>Reporting Water Pollution in Ireland</vt:lpstr>
      <vt:lpstr>PowerPoint Presentation</vt:lpstr>
      <vt:lpstr>Council Investigation Responsibility</vt:lpstr>
      <vt:lpstr>EPA – See it Say it</vt:lpstr>
      <vt:lpstr>Water Quality Complaints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supplies your drinking water?  How is water treated?</dc:title>
  <dc:creator>Liz Gabbett</dc:creator>
  <cp:lastModifiedBy>Gretta McCarron</cp:lastModifiedBy>
  <cp:revision>54</cp:revision>
  <dcterms:created xsi:type="dcterms:W3CDTF">2022-12-01T11:32:26Z</dcterms:created>
  <dcterms:modified xsi:type="dcterms:W3CDTF">2024-05-15T10:57:43Z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0x0101002CEF260A24FBA647A144C62EFD34C21E</vt:lpwstr>
  </property>
  <property fmtid="{D5CDD505-2E9C-101B-9397-08002B2CF9AE}" pid="3" name="MediaServiceImageTags">
    <vt:lpwstr/>
  </property>
</Properties>
</file>