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28" r:id="rId5"/>
    <p:sldId id="308" r:id="rId6"/>
    <p:sldId id="324" r:id="rId7"/>
    <p:sldId id="305" r:id="rId8"/>
    <p:sldId id="306" r:id="rId9"/>
    <p:sldId id="307" r:id="rId10"/>
    <p:sldId id="309" r:id="rId11"/>
    <p:sldId id="325" r:id="rId12"/>
    <p:sldId id="310" r:id="rId13"/>
    <p:sldId id="329" r:id="rId14"/>
    <p:sldId id="311" r:id="rId15"/>
    <p:sldId id="313" r:id="rId16"/>
    <p:sldId id="322" r:id="rId17"/>
    <p:sldId id="317" r:id="rId18"/>
    <p:sldId id="330" r:id="rId19"/>
    <p:sldId id="321" r:id="rId20"/>
    <p:sldId id="319" r:id="rId21"/>
    <p:sldId id="320" r:id="rId22"/>
    <p:sldId id="323" r:id="rId23"/>
    <p:sldId id="331" r:id="rId2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19">
          <p15:clr>
            <a:srgbClr val="A4A3A4"/>
          </p15:clr>
        </p15:guide>
        <p15:guide id="4" pos="575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a:srgbClr val="FAF5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CFE055-3D69-4EFB-9EAA-4624272A64C3}" v="1" dt="2024-06-25T12:05:15.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81081" autoAdjust="0"/>
  </p:normalViewPr>
  <p:slideViewPr>
    <p:cSldViewPr snapToGrid="0" showGuides="1">
      <p:cViewPr varScale="1">
        <p:scale>
          <a:sx n="61" d="100"/>
          <a:sy n="61" d="100"/>
        </p:scale>
        <p:origin x="1973" y="43"/>
      </p:cViewPr>
      <p:guideLst>
        <p:guide orient="horz" pos="2160"/>
        <p:guide pos="2880"/>
        <p:guide orient="horz" pos="4319"/>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54" d="100"/>
          <a:sy n="154" d="100"/>
        </p:scale>
        <p:origin x="-1560" y="3696"/>
      </p:cViewPr>
      <p:guideLst>
        <p:guide orient="horz" pos="3127"/>
        <p:guide pos="2141"/>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ta McCarron" userId="b310b63e-defb-401d-8269-e3cd0052e290" providerId="ADAL" clId="{0F7DC6B5-700D-43B4-9098-7F985E37A9C7}"/>
    <pc:docChg chg="undo custSel addSld modSld">
      <pc:chgData name="Gretta McCarron" userId="b310b63e-defb-401d-8269-e3cd0052e290" providerId="ADAL" clId="{0F7DC6B5-700D-43B4-9098-7F985E37A9C7}" dt="2024-05-15T08:46:31.338" v="1020" actId="207"/>
      <pc:docMkLst>
        <pc:docMk/>
      </pc:docMkLst>
      <pc:sldChg chg="modSp mod">
        <pc:chgData name="Gretta McCarron" userId="b310b63e-defb-401d-8269-e3cd0052e290" providerId="ADAL" clId="{0F7DC6B5-700D-43B4-9098-7F985E37A9C7}" dt="2024-05-14T15:28:17.333" v="44" actId="1076"/>
        <pc:sldMkLst>
          <pc:docMk/>
          <pc:sldMk cId="0" sldId="305"/>
        </pc:sldMkLst>
        <pc:spChg chg="mod">
          <ac:chgData name="Gretta McCarron" userId="b310b63e-defb-401d-8269-e3cd0052e290" providerId="ADAL" clId="{0F7DC6B5-700D-43B4-9098-7F985E37A9C7}" dt="2024-05-14T15:26:22.461" v="25" actId="1076"/>
          <ac:spMkLst>
            <pc:docMk/>
            <pc:sldMk cId="0" sldId="305"/>
            <ac:spMk id="2" creationId="{00000000-0000-0000-0000-000000000000}"/>
          </ac:spMkLst>
        </pc:spChg>
        <pc:spChg chg="mod">
          <ac:chgData name="Gretta McCarron" userId="b310b63e-defb-401d-8269-e3cd0052e290" providerId="ADAL" clId="{0F7DC6B5-700D-43B4-9098-7F985E37A9C7}" dt="2024-05-14T15:26:30.725" v="28" actId="1076"/>
          <ac:spMkLst>
            <pc:docMk/>
            <pc:sldMk cId="0" sldId="305"/>
            <ac:spMk id="3" creationId="{00000000-0000-0000-0000-000000000000}"/>
          </ac:spMkLst>
        </pc:spChg>
        <pc:spChg chg="mod">
          <ac:chgData name="Gretta McCarron" userId="b310b63e-defb-401d-8269-e3cd0052e290" providerId="ADAL" clId="{0F7DC6B5-700D-43B4-9098-7F985E37A9C7}" dt="2024-05-14T15:26:35.262" v="29" actId="403"/>
          <ac:spMkLst>
            <pc:docMk/>
            <pc:sldMk cId="0" sldId="305"/>
            <ac:spMk id="4" creationId="{00000000-0000-0000-0000-000000000000}"/>
          </ac:spMkLst>
        </pc:spChg>
        <pc:spChg chg="mod">
          <ac:chgData name="Gretta McCarron" userId="b310b63e-defb-401d-8269-e3cd0052e290" providerId="ADAL" clId="{0F7DC6B5-700D-43B4-9098-7F985E37A9C7}" dt="2024-05-14T15:26:48.135" v="31" actId="403"/>
          <ac:spMkLst>
            <pc:docMk/>
            <pc:sldMk cId="0" sldId="305"/>
            <ac:spMk id="11" creationId="{00000000-0000-0000-0000-000000000000}"/>
          </ac:spMkLst>
        </pc:spChg>
        <pc:spChg chg="mod">
          <ac:chgData name="Gretta McCarron" userId="b310b63e-defb-401d-8269-e3cd0052e290" providerId="ADAL" clId="{0F7DC6B5-700D-43B4-9098-7F985E37A9C7}" dt="2024-05-14T15:26:24.909" v="26" actId="1076"/>
          <ac:spMkLst>
            <pc:docMk/>
            <pc:sldMk cId="0" sldId="305"/>
            <ac:spMk id="12" creationId="{00000000-0000-0000-0000-000000000000}"/>
          </ac:spMkLst>
        </pc:spChg>
        <pc:spChg chg="mod">
          <ac:chgData name="Gretta McCarron" userId="b310b63e-defb-401d-8269-e3cd0052e290" providerId="ADAL" clId="{0F7DC6B5-700D-43B4-9098-7F985E37A9C7}" dt="2024-05-14T15:28:17.333" v="44" actId="1076"/>
          <ac:spMkLst>
            <pc:docMk/>
            <pc:sldMk cId="0" sldId="305"/>
            <ac:spMk id="14" creationId="{00000000-0000-0000-0000-000000000000}"/>
          </ac:spMkLst>
        </pc:spChg>
        <pc:spChg chg="mod">
          <ac:chgData name="Gretta McCarron" userId="b310b63e-defb-401d-8269-e3cd0052e290" providerId="ADAL" clId="{0F7DC6B5-700D-43B4-9098-7F985E37A9C7}" dt="2024-05-14T15:26:27.174" v="27" actId="1076"/>
          <ac:spMkLst>
            <pc:docMk/>
            <pc:sldMk cId="0" sldId="305"/>
            <ac:spMk id="15" creationId="{00000000-0000-0000-0000-000000000000}"/>
          </ac:spMkLst>
        </pc:spChg>
        <pc:spChg chg="mod">
          <ac:chgData name="Gretta McCarron" userId="b310b63e-defb-401d-8269-e3cd0052e290" providerId="ADAL" clId="{0F7DC6B5-700D-43B4-9098-7F985E37A9C7}" dt="2024-05-14T15:28:03.447" v="42" actId="113"/>
          <ac:spMkLst>
            <pc:docMk/>
            <pc:sldMk cId="0" sldId="305"/>
            <ac:spMk id="25" creationId="{00000000-0000-0000-0000-000000000000}"/>
          </ac:spMkLst>
        </pc:spChg>
        <pc:grpChg chg="mod">
          <ac:chgData name="Gretta McCarron" userId="b310b63e-defb-401d-8269-e3cd0052e290" providerId="ADAL" clId="{0F7DC6B5-700D-43B4-9098-7F985E37A9C7}" dt="2024-05-14T15:27:23.694" v="34" actId="1076"/>
          <ac:grpSpMkLst>
            <pc:docMk/>
            <pc:sldMk cId="0" sldId="305"/>
            <ac:grpSpMk id="17" creationId="{00000000-0000-0000-0000-000000000000}"/>
          </ac:grpSpMkLst>
        </pc:grpChg>
        <pc:grpChg chg="mod">
          <ac:chgData name="Gretta McCarron" userId="b310b63e-defb-401d-8269-e3cd0052e290" providerId="ADAL" clId="{0F7DC6B5-700D-43B4-9098-7F985E37A9C7}" dt="2024-05-14T15:28:13.339" v="43" actId="1076"/>
          <ac:grpSpMkLst>
            <pc:docMk/>
            <pc:sldMk cId="0" sldId="305"/>
            <ac:grpSpMk id="19" creationId="{00000000-0000-0000-0000-000000000000}"/>
          </ac:grpSpMkLst>
        </pc:grpChg>
        <pc:cxnChg chg="mod">
          <ac:chgData name="Gretta McCarron" userId="b310b63e-defb-401d-8269-e3cd0052e290" providerId="ADAL" clId="{0F7DC6B5-700D-43B4-9098-7F985E37A9C7}" dt="2024-05-14T15:27:41.486" v="38" actId="14100"/>
          <ac:cxnSpMkLst>
            <pc:docMk/>
            <pc:sldMk cId="0" sldId="305"/>
            <ac:cxnSpMk id="13" creationId="{00000000-0000-0000-0000-000000000000}"/>
          </ac:cxnSpMkLst>
        </pc:cxnChg>
        <pc:cxnChg chg="mod">
          <ac:chgData name="Gretta McCarron" userId="b310b63e-defb-401d-8269-e3cd0052e290" providerId="ADAL" clId="{0F7DC6B5-700D-43B4-9098-7F985E37A9C7}" dt="2024-05-14T15:27:50.262" v="40" actId="1076"/>
          <ac:cxnSpMkLst>
            <pc:docMk/>
            <pc:sldMk cId="0" sldId="305"/>
            <ac:cxnSpMk id="23" creationId="{00000000-0000-0000-0000-000000000000}"/>
          </ac:cxnSpMkLst>
        </pc:cxnChg>
      </pc:sldChg>
      <pc:sldChg chg="modSp mod">
        <pc:chgData name="Gretta McCarron" userId="b310b63e-defb-401d-8269-e3cd0052e290" providerId="ADAL" clId="{0F7DC6B5-700D-43B4-9098-7F985E37A9C7}" dt="2024-05-14T15:28:37.639" v="46" actId="113"/>
        <pc:sldMkLst>
          <pc:docMk/>
          <pc:sldMk cId="0" sldId="306"/>
        </pc:sldMkLst>
        <pc:spChg chg="mod">
          <ac:chgData name="Gretta McCarron" userId="b310b63e-defb-401d-8269-e3cd0052e290" providerId="ADAL" clId="{0F7DC6B5-700D-43B4-9098-7F985E37A9C7}" dt="2024-05-14T15:28:32.313" v="45" actId="113"/>
          <ac:spMkLst>
            <pc:docMk/>
            <pc:sldMk cId="0" sldId="306"/>
            <ac:spMk id="3" creationId="{00000000-0000-0000-0000-000000000000}"/>
          </ac:spMkLst>
        </pc:spChg>
        <pc:spChg chg="mod">
          <ac:chgData name="Gretta McCarron" userId="b310b63e-defb-401d-8269-e3cd0052e290" providerId="ADAL" clId="{0F7DC6B5-700D-43B4-9098-7F985E37A9C7}" dt="2024-05-14T15:28:37.639" v="46" actId="113"/>
          <ac:spMkLst>
            <pc:docMk/>
            <pc:sldMk cId="0" sldId="306"/>
            <ac:spMk id="4" creationId="{00000000-0000-0000-0000-000000000000}"/>
          </ac:spMkLst>
        </pc:spChg>
      </pc:sldChg>
      <pc:sldChg chg="modSp mod">
        <pc:chgData name="Gretta McCarron" userId="b310b63e-defb-401d-8269-e3cd0052e290" providerId="ADAL" clId="{0F7DC6B5-700D-43B4-9098-7F985E37A9C7}" dt="2024-05-14T15:28:46.120" v="47" actId="113"/>
        <pc:sldMkLst>
          <pc:docMk/>
          <pc:sldMk cId="0" sldId="307"/>
        </pc:sldMkLst>
        <pc:spChg chg="mod">
          <ac:chgData name="Gretta McCarron" userId="b310b63e-defb-401d-8269-e3cd0052e290" providerId="ADAL" clId="{0F7DC6B5-700D-43B4-9098-7F985E37A9C7}" dt="2024-05-14T15:28:46.120" v="47" actId="113"/>
          <ac:spMkLst>
            <pc:docMk/>
            <pc:sldMk cId="0" sldId="307"/>
            <ac:spMk id="3" creationId="{00000000-0000-0000-0000-000000000000}"/>
          </ac:spMkLst>
        </pc:spChg>
      </pc:sldChg>
      <pc:sldChg chg="modSp mod">
        <pc:chgData name="Gretta McCarron" userId="b310b63e-defb-401d-8269-e3cd0052e290" providerId="ADAL" clId="{0F7DC6B5-700D-43B4-9098-7F985E37A9C7}" dt="2024-05-14T15:23:30.760" v="3" actId="113"/>
        <pc:sldMkLst>
          <pc:docMk/>
          <pc:sldMk cId="0" sldId="308"/>
        </pc:sldMkLst>
        <pc:spChg chg="mod">
          <ac:chgData name="Gretta McCarron" userId="b310b63e-defb-401d-8269-e3cd0052e290" providerId="ADAL" clId="{0F7DC6B5-700D-43B4-9098-7F985E37A9C7}" dt="2024-05-14T15:23:19.798" v="2" actId="403"/>
          <ac:spMkLst>
            <pc:docMk/>
            <pc:sldMk cId="0" sldId="308"/>
            <ac:spMk id="7" creationId="{00000000-0000-0000-0000-000000000000}"/>
          </ac:spMkLst>
        </pc:spChg>
        <pc:spChg chg="mod">
          <ac:chgData name="Gretta McCarron" userId="b310b63e-defb-401d-8269-e3cd0052e290" providerId="ADAL" clId="{0F7DC6B5-700D-43B4-9098-7F985E37A9C7}" dt="2024-05-14T15:23:30.760" v="3" actId="113"/>
          <ac:spMkLst>
            <pc:docMk/>
            <pc:sldMk cId="0" sldId="308"/>
            <ac:spMk id="15" creationId="{00000000-0000-0000-0000-000000000000}"/>
          </ac:spMkLst>
        </pc:spChg>
      </pc:sldChg>
      <pc:sldChg chg="modSp mod">
        <pc:chgData name="Gretta McCarron" userId="b310b63e-defb-401d-8269-e3cd0052e290" providerId="ADAL" clId="{0F7DC6B5-700D-43B4-9098-7F985E37A9C7}" dt="2024-05-15T08:31:35.281" v="94" actId="1076"/>
        <pc:sldMkLst>
          <pc:docMk/>
          <pc:sldMk cId="0" sldId="309"/>
        </pc:sldMkLst>
        <pc:spChg chg="mod">
          <ac:chgData name="Gretta McCarron" userId="b310b63e-defb-401d-8269-e3cd0052e290" providerId="ADAL" clId="{0F7DC6B5-700D-43B4-9098-7F985E37A9C7}" dt="2024-05-15T08:31:35.281" v="94" actId="1076"/>
          <ac:spMkLst>
            <pc:docMk/>
            <pc:sldMk cId="0" sldId="309"/>
            <ac:spMk id="6" creationId="{00000000-0000-0000-0000-000000000000}"/>
          </ac:spMkLst>
        </pc:spChg>
        <pc:spChg chg="mod">
          <ac:chgData name="Gretta McCarron" userId="b310b63e-defb-401d-8269-e3cd0052e290" providerId="ADAL" clId="{0F7DC6B5-700D-43B4-9098-7F985E37A9C7}" dt="2024-05-14T15:29:10.261" v="49" actId="14100"/>
          <ac:spMkLst>
            <pc:docMk/>
            <pc:sldMk cId="0" sldId="309"/>
            <ac:spMk id="7" creationId="{00000000-0000-0000-0000-000000000000}"/>
          </ac:spMkLst>
        </pc:spChg>
        <pc:grpChg chg="mod">
          <ac:chgData name="Gretta McCarron" userId="b310b63e-defb-401d-8269-e3cd0052e290" providerId="ADAL" clId="{0F7DC6B5-700D-43B4-9098-7F985E37A9C7}" dt="2024-05-15T08:31:22.525" v="92" actId="14100"/>
          <ac:grpSpMkLst>
            <pc:docMk/>
            <pc:sldMk cId="0" sldId="309"/>
            <ac:grpSpMk id="3" creationId="{00000000-0000-0000-0000-000000000000}"/>
          </ac:grpSpMkLst>
        </pc:grpChg>
      </pc:sldChg>
      <pc:sldChg chg="modSp mod">
        <pc:chgData name="Gretta McCarron" userId="b310b63e-defb-401d-8269-e3cd0052e290" providerId="ADAL" clId="{0F7DC6B5-700D-43B4-9098-7F985E37A9C7}" dt="2024-05-14T15:31:04.366" v="72" actId="20577"/>
        <pc:sldMkLst>
          <pc:docMk/>
          <pc:sldMk cId="0" sldId="310"/>
        </pc:sldMkLst>
        <pc:spChg chg="mod">
          <ac:chgData name="Gretta McCarron" userId="b310b63e-defb-401d-8269-e3cd0052e290" providerId="ADAL" clId="{0F7DC6B5-700D-43B4-9098-7F985E37A9C7}" dt="2024-05-14T15:30:10.065" v="60" actId="20577"/>
          <ac:spMkLst>
            <pc:docMk/>
            <pc:sldMk cId="0" sldId="310"/>
            <ac:spMk id="29" creationId="{00000000-0000-0000-0000-000000000000}"/>
          </ac:spMkLst>
        </pc:spChg>
        <pc:spChg chg="mod">
          <ac:chgData name="Gretta McCarron" userId="b310b63e-defb-401d-8269-e3cd0052e290" providerId="ADAL" clId="{0F7DC6B5-700D-43B4-9098-7F985E37A9C7}" dt="2024-05-14T15:29:44.430" v="54" actId="1076"/>
          <ac:spMkLst>
            <pc:docMk/>
            <pc:sldMk cId="0" sldId="310"/>
            <ac:spMk id="32" creationId="{00000000-0000-0000-0000-000000000000}"/>
          </ac:spMkLst>
        </pc:spChg>
        <pc:spChg chg="mod">
          <ac:chgData name="Gretta McCarron" userId="b310b63e-defb-401d-8269-e3cd0052e290" providerId="ADAL" clId="{0F7DC6B5-700D-43B4-9098-7F985E37A9C7}" dt="2024-05-14T15:30:04.470" v="59" actId="113"/>
          <ac:spMkLst>
            <pc:docMk/>
            <pc:sldMk cId="0" sldId="310"/>
            <ac:spMk id="33" creationId="{00000000-0000-0000-0000-000000000000}"/>
          </ac:spMkLst>
        </pc:spChg>
        <pc:spChg chg="mod">
          <ac:chgData name="Gretta McCarron" userId="b310b63e-defb-401d-8269-e3cd0052e290" providerId="ADAL" clId="{0F7DC6B5-700D-43B4-9098-7F985E37A9C7}" dt="2024-05-14T15:31:04.366" v="72" actId="20577"/>
          <ac:spMkLst>
            <pc:docMk/>
            <pc:sldMk cId="0" sldId="310"/>
            <ac:spMk id="34" creationId="{00000000-0000-0000-0000-000000000000}"/>
          </ac:spMkLst>
        </pc:spChg>
      </pc:sldChg>
      <pc:sldChg chg="modSp mod">
        <pc:chgData name="Gretta McCarron" userId="b310b63e-defb-401d-8269-e3cd0052e290" providerId="ADAL" clId="{0F7DC6B5-700D-43B4-9098-7F985E37A9C7}" dt="2024-05-14T15:31:41.565" v="76" actId="113"/>
        <pc:sldMkLst>
          <pc:docMk/>
          <pc:sldMk cId="0" sldId="311"/>
        </pc:sldMkLst>
        <pc:spChg chg="mod">
          <ac:chgData name="Gretta McCarron" userId="b310b63e-defb-401d-8269-e3cd0052e290" providerId="ADAL" clId="{0F7DC6B5-700D-43B4-9098-7F985E37A9C7}" dt="2024-05-14T15:31:41.565" v="76" actId="113"/>
          <ac:spMkLst>
            <pc:docMk/>
            <pc:sldMk cId="0" sldId="311"/>
            <ac:spMk id="6" creationId="{00000000-0000-0000-0000-000000000000}"/>
          </ac:spMkLst>
        </pc:spChg>
      </pc:sldChg>
      <pc:sldChg chg="modSp mod">
        <pc:chgData name="Gretta McCarron" userId="b310b63e-defb-401d-8269-e3cd0052e290" providerId="ADAL" clId="{0F7DC6B5-700D-43B4-9098-7F985E37A9C7}" dt="2024-05-14T15:32:00.437" v="78" actId="1076"/>
        <pc:sldMkLst>
          <pc:docMk/>
          <pc:sldMk cId="0" sldId="313"/>
        </pc:sldMkLst>
        <pc:spChg chg="mod">
          <ac:chgData name="Gretta McCarron" userId="b310b63e-defb-401d-8269-e3cd0052e290" providerId="ADAL" clId="{0F7DC6B5-700D-43B4-9098-7F985E37A9C7}" dt="2024-05-14T15:32:00.437" v="78" actId="1076"/>
          <ac:spMkLst>
            <pc:docMk/>
            <pc:sldMk cId="0" sldId="313"/>
            <ac:spMk id="5" creationId="{00000000-0000-0000-0000-000000000000}"/>
          </ac:spMkLst>
        </pc:spChg>
      </pc:sldChg>
      <pc:sldChg chg="modSp mod">
        <pc:chgData name="Gretta McCarron" userId="b310b63e-defb-401d-8269-e3cd0052e290" providerId="ADAL" clId="{0F7DC6B5-700D-43B4-9098-7F985E37A9C7}" dt="2024-05-15T08:46:10.115" v="1018" actId="14100"/>
        <pc:sldMkLst>
          <pc:docMk/>
          <pc:sldMk cId="0" sldId="317"/>
        </pc:sldMkLst>
        <pc:spChg chg="mod">
          <ac:chgData name="Gretta McCarron" userId="b310b63e-defb-401d-8269-e3cd0052e290" providerId="ADAL" clId="{0F7DC6B5-700D-43B4-9098-7F985E37A9C7}" dt="2024-05-15T08:46:10.115" v="1018" actId="14100"/>
          <ac:spMkLst>
            <pc:docMk/>
            <pc:sldMk cId="0" sldId="317"/>
            <ac:spMk id="11" creationId="{00000000-0000-0000-0000-000000000000}"/>
          </ac:spMkLst>
        </pc:spChg>
        <pc:spChg chg="mod">
          <ac:chgData name="Gretta McCarron" userId="b310b63e-defb-401d-8269-e3cd0052e290" providerId="ADAL" clId="{0F7DC6B5-700D-43B4-9098-7F985E37A9C7}" dt="2024-05-14T15:32:38.776" v="87" actId="1076"/>
          <ac:spMkLst>
            <pc:docMk/>
            <pc:sldMk cId="0" sldId="317"/>
            <ac:spMk id="14" creationId="{00000000-0000-0000-0000-000000000000}"/>
          </ac:spMkLst>
        </pc:spChg>
        <pc:spChg chg="mod">
          <ac:chgData name="Gretta McCarron" userId="b310b63e-defb-401d-8269-e3cd0052e290" providerId="ADAL" clId="{0F7DC6B5-700D-43B4-9098-7F985E37A9C7}" dt="2024-05-14T15:32:42.943" v="89" actId="403"/>
          <ac:spMkLst>
            <pc:docMk/>
            <pc:sldMk cId="0" sldId="317"/>
            <ac:spMk id="15" creationId="{00000000-0000-0000-0000-000000000000}"/>
          </ac:spMkLst>
        </pc:spChg>
      </pc:sldChg>
      <pc:sldChg chg="modSp mod">
        <pc:chgData name="Gretta McCarron" userId="b310b63e-defb-401d-8269-e3cd0052e290" providerId="ADAL" clId="{0F7DC6B5-700D-43B4-9098-7F985E37A9C7}" dt="2024-05-15T08:46:21.411" v="1019" actId="207"/>
        <pc:sldMkLst>
          <pc:docMk/>
          <pc:sldMk cId="0" sldId="319"/>
        </pc:sldMkLst>
        <pc:spChg chg="mod">
          <ac:chgData name="Gretta McCarron" userId="b310b63e-defb-401d-8269-e3cd0052e290" providerId="ADAL" clId="{0F7DC6B5-700D-43B4-9098-7F985E37A9C7}" dt="2024-05-15T08:46:21.411" v="1019" actId="207"/>
          <ac:spMkLst>
            <pc:docMk/>
            <pc:sldMk cId="0" sldId="319"/>
            <ac:spMk id="2" creationId="{00000000-0000-0000-0000-000000000000}"/>
          </ac:spMkLst>
        </pc:spChg>
      </pc:sldChg>
      <pc:sldChg chg="modSp mod">
        <pc:chgData name="Gretta McCarron" userId="b310b63e-defb-401d-8269-e3cd0052e290" providerId="ADAL" clId="{0F7DC6B5-700D-43B4-9098-7F985E37A9C7}" dt="2024-05-15T08:46:31.338" v="1020" actId="207"/>
        <pc:sldMkLst>
          <pc:docMk/>
          <pc:sldMk cId="0" sldId="320"/>
        </pc:sldMkLst>
        <pc:spChg chg="mod">
          <ac:chgData name="Gretta McCarron" userId="b310b63e-defb-401d-8269-e3cd0052e290" providerId="ADAL" clId="{0F7DC6B5-700D-43B4-9098-7F985E37A9C7}" dt="2024-05-15T08:46:31.338" v="1020" actId="207"/>
          <ac:spMkLst>
            <pc:docMk/>
            <pc:sldMk cId="0" sldId="320"/>
            <ac:spMk id="11" creationId="{5C943F44-AE85-455D-B88C-BF4181FCFAE4}"/>
          </ac:spMkLst>
        </pc:spChg>
      </pc:sldChg>
      <pc:sldChg chg="modSp mod">
        <pc:chgData name="Gretta McCarron" userId="b310b63e-defb-401d-8269-e3cd0052e290" providerId="ADAL" clId="{0F7DC6B5-700D-43B4-9098-7F985E37A9C7}" dt="2024-05-15T08:42:34.907" v="864" actId="113"/>
        <pc:sldMkLst>
          <pc:docMk/>
          <pc:sldMk cId="0" sldId="323"/>
        </pc:sldMkLst>
        <pc:spChg chg="mod">
          <ac:chgData name="Gretta McCarron" userId="b310b63e-defb-401d-8269-e3cd0052e290" providerId="ADAL" clId="{0F7DC6B5-700D-43B4-9098-7F985E37A9C7}" dt="2024-05-15T08:42:34.907" v="864" actId="113"/>
          <ac:spMkLst>
            <pc:docMk/>
            <pc:sldMk cId="0" sldId="323"/>
            <ac:spMk id="4" creationId="{00000000-0000-0000-0000-000000000000}"/>
          </ac:spMkLst>
        </pc:spChg>
      </pc:sldChg>
      <pc:sldChg chg="modSp mod">
        <pc:chgData name="Gretta McCarron" userId="b310b63e-defb-401d-8269-e3cd0052e290" providerId="ADAL" clId="{0F7DC6B5-700D-43B4-9098-7F985E37A9C7}" dt="2024-05-14T15:23:47.486" v="4" actId="1076"/>
        <pc:sldMkLst>
          <pc:docMk/>
          <pc:sldMk cId="0" sldId="324"/>
        </pc:sldMkLst>
        <pc:spChg chg="mod">
          <ac:chgData name="Gretta McCarron" userId="b310b63e-defb-401d-8269-e3cd0052e290" providerId="ADAL" clId="{0F7DC6B5-700D-43B4-9098-7F985E37A9C7}" dt="2024-05-14T15:23:47.486" v="4" actId="1076"/>
          <ac:spMkLst>
            <pc:docMk/>
            <pc:sldMk cId="0" sldId="324"/>
            <ac:spMk id="4" creationId="{00000000-0000-0000-0000-000000000000}"/>
          </ac:spMkLst>
        </pc:spChg>
      </pc:sldChg>
      <pc:sldChg chg="modSp mod">
        <pc:chgData name="Gretta McCarron" userId="b310b63e-defb-401d-8269-e3cd0052e290" providerId="ADAL" clId="{0F7DC6B5-700D-43B4-9098-7F985E37A9C7}" dt="2024-05-14T15:29:26.047" v="50" actId="113"/>
        <pc:sldMkLst>
          <pc:docMk/>
          <pc:sldMk cId="0" sldId="325"/>
        </pc:sldMkLst>
        <pc:spChg chg="mod">
          <ac:chgData name="Gretta McCarron" userId="b310b63e-defb-401d-8269-e3cd0052e290" providerId="ADAL" clId="{0F7DC6B5-700D-43B4-9098-7F985E37A9C7}" dt="2024-05-14T15:29:26.047" v="50" actId="113"/>
          <ac:spMkLst>
            <pc:docMk/>
            <pc:sldMk cId="0" sldId="325"/>
            <ac:spMk id="31" creationId="{00000000-0000-0000-0000-000000000000}"/>
          </ac:spMkLst>
        </pc:spChg>
      </pc:sldChg>
      <pc:sldChg chg="modSp mod">
        <pc:chgData name="Gretta McCarron" userId="b310b63e-defb-401d-8269-e3cd0052e290" providerId="ADAL" clId="{0F7DC6B5-700D-43B4-9098-7F985E37A9C7}" dt="2024-05-15T08:45:48.150" v="1016" actId="207"/>
        <pc:sldMkLst>
          <pc:docMk/>
          <pc:sldMk cId="1967032340" sldId="329"/>
        </pc:sldMkLst>
        <pc:spChg chg="mod">
          <ac:chgData name="Gretta McCarron" userId="b310b63e-defb-401d-8269-e3cd0052e290" providerId="ADAL" clId="{0F7DC6B5-700D-43B4-9098-7F985E37A9C7}" dt="2024-05-15T08:45:48.150" v="1016" actId="207"/>
          <ac:spMkLst>
            <pc:docMk/>
            <pc:sldMk cId="1967032340" sldId="329"/>
            <ac:spMk id="4" creationId="{95DE1B70-4F77-47F5-96F8-0F8BA34FB8D9}"/>
          </ac:spMkLst>
        </pc:spChg>
      </pc:sldChg>
      <pc:sldChg chg="modSp mod">
        <pc:chgData name="Gretta McCarron" userId="b310b63e-defb-401d-8269-e3cd0052e290" providerId="ADAL" clId="{0F7DC6B5-700D-43B4-9098-7F985E37A9C7}" dt="2024-05-14T15:32:53.863" v="90" actId="207"/>
        <pc:sldMkLst>
          <pc:docMk/>
          <pc:sldMk cId="4164286054" sldId="330"/>
        </pc:sldMkLst>
        <pc:spChg chg="mod">
          <ac:chgData name="Gretta McCarron" userId="b310b63e-defb-401d-8269-e3cd0052e290" providerId="ADAL" clId="{0F7DC6B5-700D-43B4-9098-7F985E37A9C7}" dt="2024-05-14T15:32:53.863" v="90" actId="207"/>
          <ac:spMkLst>
            <pc:docMk/>
            <pc:sldMk cId="4164286054" sldId="330"/>
            <ac:spMk id="5" creationId="{40BC2935-D953-402F-9C4B-E18843BCEBE4}"/>
          </ac:spMkLst>
        </pc:spChg>
      </pc:sldChg>
      <pc:sldChg chg="addSp modSp new mod">
        <pc:chgData name="Gretta McCarron" userId="b310b63e-defb-401d-8269-e3cd0052e290" providerId="ADAL" clId="{0F7DC6B5-700D-43B4-9098-7F985E37A9C7}" dt="2024-05-15T08:44:34.010" v="1015" actId="1076"/>
        <pc:sldMkLst>
          <pc:docMk/>
          <pc:sldMk cId="667062800" sldId="331"/>
        </pc:sldMkLst>
        <pc:spChg chg="mod">
          <ac:chgData name="Gretta McCarron" userId="b310b63e-defb-401d-8269-e3cd0052e290" providerId="ADAL" clId="{0F7DC6B5-700D-43B4-9098-7F985E37A9C7}" dt="2024-05-15T08:32:24.662" v="105" actId="120"/>
          <ac:spMkLst>
            <pc:docMk/>
            <pc:sldMk cId="667062800" sldId="331"/>
            <ac:spMk id="2" creationId="{CC725FF2-2087-D038-58B7-F60E46570629}"/>
          </ac:spMkLst>
        </pc:spChg>
        <pc:spChg chg="add mod">
          <ac:chgData name="Gretta McCarron" userId="b310b63e-defb-401d-8269-e3cd0052e290" providerId="ADAL" clId="{0F7DC6B5-700D-43B4-9098-7F985E37A9C7}" dt="2024-05-15T08:44:34.010" v="1015" actId="1076"/>
          <ac:spMkLst>
            <pc:docMk/>
            <pc:sldMk cId="667062800" sldId="331"/>
            <ac:spMk id="4" creationId="{94463359-138A-75FD-F6BD-659EB43D7C95}"/>
          </ac:spMkLst>
        </pc:spChg>
        <pc:picChg chg="add mod">
          <ac:chgData name="Gretta McCarron" userId="b310b63e-defb-401d-8269-e3cd0052e290" providerId="ADAL" clId="{0F7DC6B5-700D-43B4-9098-7F985E37A9C7}" dt="2024-05-15T08:44:27.267" v="1014" actId="1076"/>
          <ac:picMkLst>
            <pc:docMk/>
            <pc:sldMk cId="667062800" sldId="331"/>
            <ac:picMk id="5" creationId="{B5F52984-BA41-FAF7-C207-9DE1BA8F9535}"/>
          </ac:picMkLst>
        </pc:picChg>
      </pc:sldChg>
    </pc:docChg>
  </pc:docChgLst>
  <pc:docChgLst>
    <pc:chgData name="Gretta McCarron" userId="b310b63e-defb-401d-8269-e3cd0052e290" providerId="ADAL" clId="{EECFE055-3D69-4EFB-9EAA-4624272A64C3}"/>
    <pc:docChg chg="modSld">
      <pc:chgData name="Gretta McCarron" userId="b310b63e-defb-401d-8269-e3cd0052e290" providerId="ADAL" clId="{EECFE055-3D69-4EFB-9EAA-4624272A64C3}" dt="2024-06-25T12:06:32.653" v="105" actId="255"/>
      <pc:docMkLst>
        <pc:docMk/>
      </pc:docMkLst>
      <pc:sldChg chg="addSp modSp mod">
        <pc:chgData name="Gretta McCarron" userId="b310b63e-defb-401d-8269-e3cd0052e290" providerId="ADAL" clId="{EECFE055-3D69-4EFB-9EAA-4624272A64C3}" dt="2024-06-25T12:06:00.449" v="102" actId="207"/>
        <pc:sldMkLst>
          <pc:docMk/>
          <pc:sldMk cId="0" sldId="323"/>
        </pc:sldMkLst>
        <pc:spChg chg="add mod">
          <ac:chgData name="Gretta McCarron" userId="b310b63e-defb-401d-8269-e3cd0052e290" providerId="ADAL" clId="{EECFE055-3D69-4EFB-9EAA-4624272A64C3}" dt="2024-06-25T12:06:00.449" v="102" actId="207"/>
          <ac:spMkLst>
            <pc:docMk/>
            <pc:sldMk cId="0" sldId="323"/>
            <ac:spMk id="3" creationId="{5A6A9E56-58D8-46AE-83CD-2BAF76223D78}"/>
          </ac:spMkLst>
        </pc:spChg>
        <pc:spChg chg="mod">
          <ac:chgData name="Gretta McCarron" userId="b310b63e-defb-401d-8269-e3cd0052e290" providerId="ADAL" clId="{EECFE055-3D69-4EFB-9EAA-4624272A64C3}" dt="2024-06-25T12:05:08.938" v="95" actId="1076"/>
          <ac:spMkLst>
            <pc:docMk/>
            <pc:sldMk cId="0" sldId="323"/>
            <ac:spMk id="4" creationId="{00000000-0000-0000-0000-000000000000}"/>
          </ac:spMkLst>
        </pc:spChg>
      </pc:sldChg>
      <pc:sldChg chg="modSp mod">
        <pc:chgData name="Gretta McCarron" userId="b310b63e-defb-401d-8269-e3cd0052e290" providerId="ADAL" clId="{EECFE055-3D69-4EFB-9EAA-4624272A64C3}" dt="2024-06-25T12:06:32.653" v="105" actId="255"/>
        <pc:sldMkLst>
          <pc:docMk/>
          <pc:sldMk cId="667062800" sldId="331"/>
        </pc:sldMkLst>
        <pc:spChg chg="mod">
          <ac:chgData name="Gretta McCarron" userId="b310b63e-defb-401d-8269-e3cd0052e290" providerId="ADAL" clId="{EECFE055-3D69-4EFB-9EAA-4624272A64C3}" dt="2024-06-25T12:06:32.653" v="105" actId="255"/>
          <ac:spMkLst>
            <pc:docMk/>
            <pc:sldMk cId="667062800" sldId="331"/>
            <ac:spMk id="4" creationId="{94463359-138A-75FD-F6BD-659EB43D7C95}"/>
          </ac:spMkLst>
        </pc:spChg>
      </pc:sldChg>
    </pc:docChg>
  </pc:docChgLst>
  <pc:docChgLst>
    <pc:chgData name="Gretta McCarron" userId="b310b63e-defb-401d-8269-e3cd0052e290" providerId="ADAL" clId="{D917A73A-A533-4DE1-A35D-10839EE95F28}"/>
    <pc:docChg chg="modSld">
      <pc:chgData name="Gretta McCarron" userId="b310b63e-defb-401d-8269-e3cd0052e290" providerId="ADAL" clId="{D917A73A-A533-4DE1-A35D-10839EE95F28}" dt="2023-08-17T11:36:30.572" v="1" actId="20577"/>
      <pc:docMkLst>
        <pc:docMk/>
      </pc:docMkLst>
      <pc:sldChg chg="modSp mod">
        <pc:chgData name="Gretta McCarron" userId="b310b63e-defb-401d-8269-e3cd0052e290" providerId="ADAL" clId="{D917A73A-A533-4DE1-A35D-10839EE95F28}" dt="2023-08-17T11:36:30.572" v="1" actId="20577"/>
        <pc:sldMkLst>
          <pc:docMk/>
          <pc:sldMk cId="0" sldId="310"/>
        </pc:sldMkLst>
        <pc:spChg chg="mod">
          <ac:chgData name="Gretta McCarron" userId="b310b63e-defb-401d-8269-e3cd0052e290" providerId="ADAL" clId="{D917A73A-A533-4DE1-A35D-10839EE95F28}" dt="2023-08-17T11:36:30.572" v="1" actId="20577"/>
          <ac:spMkLst>
            <pc:docMk/>
            <pc:sldMk cId="0" sldId="310"/>
            <ac:spMk id="34"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Tom\Documents\Tom's%20Documents\Maigue%20Trust\NationalWater%20Forum\Transition%20Year%20module\Theme%203\Data%20for%20Theme%2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om\Documents\Tom's%20Documents\Maigue%20Trust\NationalWater%20Forum\Transition%20Year%20module\Theme%203\Data%20for%20Theme%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30256393667274"/>
          <c:y val="9.2592592592592587E-2"/>
          <c:w val="0.51706125868466901"/>
          <c:h val="0.89814814814814814"/>
        </c:manualLayout>
      </c:layout>
      <c:doughnutChart>
        <c:varyColors val="1"/>
        <c:ser>
          <c:idx val="0"/>
          <c:order val="0"/>
          <c:tx>
            <c:strRef>
              <c:f>Sheet2!$P$3</c:f>
              <c:strCache>
                <c:ptCount val="1"/>
                <c:pt idx="0">
                  <c:v>%</c:v>
                </c:pt>
              </c:strCache>
            </c:strRef>
          </c:tx>
          <c:dPt>
            <c:idx val="0"/>
            <c:bubble3D val="0"/>
            <c:spPr>
              <a:solidFill>
                <a:schemeClr val="tx2">
                  <a:lumMod val="60000"/>
                  <a:lumOff val="40000"/>
                </a:schemeClr>
              </a:solidFill>
            </c:spPr>
            <c:extLst>
              <c:ext xmlns:c16="http://schemas.microsoft.com/office/drawing/2014/chart" uri="{C3380CC4-5D6E-409C-BE32-E72D297353CC}">
                <c16:uniqueId val="{00000000-2C5A-4727-91CA-6729C7303797}"/>
              </c:ext>
            </c:extLst>
          </c:dPt>
          <c:dPt>
            <c:idx val="1"/>
            <c:bubble3D val="0"/>
            <c:spPr>
              <a:solidFill>
                <a:srgbClr val="009900"/>
              </a:solidFill>
            </c:spPr>
            <c:extLst>
              <c:ext xmlns:c16="http://schemas.microsoft.com/office/drawing/2014/chart" uri="{C3380CC4-5D6E-409C-BE32-E72D297353CC}">
                <c16:uniqueId val="{00000001-2C5A-4727-91CA-6729C7303797}"/>
              </c:ext>
            </c:extLst>
          </c:dPt>
          <c:dPt>
            <c:idx val="2"/>
            <c:bubble3D val="0"/>
            <c:spPr>
              <a:solidFill>
                <a:schemeClr val="accent3"/>
              </a:solidFill>
            </c:spPr>
            <c:extLst>
              <c:ext xmlns:c16="http://schemas.microsoft.com/office/drawing/2014/chart" uri="{C3380CC4-5D6E-409C-BE32-E72D297353CC}">
                <c16:uniqueId val="{00000002-2C5A-4727-91CA-6729C7303797}"/>
              </c:ext>
            </c:extLst>
          </c:dPt>
          <c:dPt>
            <c:idx val="3"/>
            <c:bubble3D val="0"/>
            <c:spPr>
              <a:solidFill>
                <a:srgbClr val="FFFF00"/>
              </a:solidFill>
            </c:spPr>
            <c:extLst>
              <c:ext xmlns:c16="http://schemas.microsoft.com/office/drawing/2014/chart" uri="{C3380CC4-5D6E-409C-BE32-E72D297353CC}">
                <c16:uniqueId val="{00000003-2C5A-4727-91CA-6729C7303797}"/>
              </c:ext>
            </c:extLst>
          </c:dPt>
          <c:dPt>
            <c:idx val="4"/>
            <c:bubble3D val="0"/>
            <c:spPr>
              <a:solidFill>
                <a:srgbClr val="FFC000"/>
              </a:solidFill>
            </c:spPr>
            <c:extLst>
              <c:ext xmlns:c16="http://schemas.microsoft.com/office/drawing/2014/chart" uri="{C3380CC4-5D6E-409C-BE32-E72D297353CC}">
                <c16:uniqueId val="{00000004-2C5A-4727-91CA-6729C7303797}"/>
              </c:ext>
            </c:extLst>
          </c:dPt>
          <c:dPt>
            <c:idx val="5"/>
            <c:bubble3D val="0"/>
            <c:spPr>
              <a:solidFill>
                <a:srgbClr val="FF0000"/>
              </a:solidFill>
            </c:spPr>
            <c:extLst>
              <c:ext xmlns:c16="http://schemas.microsoft.com/office/drawing/2014/chart" uri="{C3380CC4-5D6E-409C-BE32-E72D297353CC}">
                <c16:uniqueId val="{00000005-2C5A-4727-91CA-6729C7303797}"/>
              </c:ext>
            </c:extLst>
          </c:dPt>
          <c:dPt>
            <c:idx val="6"/>
            <c:bubble3D val="0"/>
            <c:spPr>
              <a:solidFill>
                <a:srgbClr val="990099"/>
              </a:solidFill>
            </c:spPr>
            <c:extLst>
              <c:ext xmlns:c16="http://schemas.microsoft.com/office/drawing/2014/chart" uri="{C3380CC4-5D6E-409C-BE32-E72D297353CC}">
                <c16:uniqueId val="{00000006-2C5A-4727-91CA-6729C7303797}"/>
              </c:ext>
            </c:extLst>
          </c:dPt>
          <c:cat>
            <c:strRef>
              <c:f>Sheet2!$O$4:$O$10</c:f>
              <c:strCache>
                <c:ptCount val="7"/>
                <c:pt idx="0">
                  <c:v>&lt;4 </c:v>
                </c:pt>
                <c:pt idx="1">
                  <c:v>4-8</c:v>
                </c:pt>
                <c:pt idx="2">
                  <c:v>8-11.5</c:v>
                </c:pt>
                <c:pt idx="3">
                  <c:v>11.5-16</c:v>
                </c:pt>
                <c:pt idx="4">
                  <c:v>16-25</c:v>
                </c:pt>
                <c:pt idx="5">
                  <c:v>25-37.5</c:v>
                </c:pt>
                <c:pt idx="6">
                  <c:v>&gt;37.5</c:v>
                </c:pt>
              </c:strCache>
            </c:strRef>
          </c:cat>
          <c:val>
            <c:numRef>
              <c:f>Sheet2!$P$4:$P$10</c:f>
              <c:numCache>
                <c:formatCode>General</c:formatCode>
                <c:ptCount val="7"/>
                <c:pt idx="0">
                  <c:v>39</c:v>
                </c:pt>
                <c:pt idx="1">
                  <c:v>18</c:v>
                </c:pt>
                <c:pt idx="2">
                  <c:v>12</c:v>
                </c:pt>
                <c:pt idx="3">
                  <c:v>14</c:v>
                </c:pt>
                <c:pt idx="4">
                  <c:v>15</c:v>
                </c:pt>
                <c:pt idx="5">
                  <c:v>1</c:v>
                </c:pt>
                <c:pt idx="6">
                  <c:v>1</c:v>
                </c:pt>
              </c:numCache>
            </c:numRef>
          </c:val>
          <c:extLst>
            <c:ext xmlns:c16="http://schemas.microsoft.com/office/drawing/2014/chart" uri="{C3380CC4-5D6E-409C-BE32-E72D297353CC}">
              <c16:uniqueId val="{00000007-2C5A-4727-91CA-6729C7303797}"/>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1.9899316119778399E-2"/>
          <c:y val="0.21624890638670183"/>
          <c:w val="0.12771820224360683"/>
          <c:h val="0.58602034120734847"/>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doughnutChart>
        <c:varyColors val="1"/>
        <c:ser>
          <c:idx val="0"/>
          <c:order val="0"/>
          <c:dPt>
            <c:idx val="0"/>
            <c:bubble3D val="0"/>
            <c:spPr>
              <a:solidFill>
                <a:schemeClr val="tx2">
                  <a:lumMod val="60000"/>
                  <a:lumOff val="40000"/>
                </a:schemeClr>
              </a:solidFill>
            </c:spPr>
            <c:extLst>
              <c:ext xmlns:c16="http://schemas.microsoft.com/office/drawing/2014/chart" uri="{C3380CC4-5D6E-409C-BE32-E72D297353CC}">
                <c16:uniqueId val="{00000000-9CB1-469C-81A9-D1B2AB00C83A}"/>
              </c:ext>
            </c:extLst>
          </c:dPt>
          <c:dPt>
            <c:idx val="1"/>
            <c:bubble3D val="0"/>
            <c:spPr>
              <a:solidFill>
                <a:srgbClr val="009900"/>
              </a:solidFill>
            </c:spPr>
            <c:extLst>
              <c:ext xmlns:c16="http://schemas.microsoft.com/office/drawing/2014/chart" uri="{C3380CC4-5D6E-409C-BE32-E72D297353CC}">
                <c16:uniqueId val="{00000001-9CB1-469C-81A9-D1B2AB00C83A}"/>
              </c:ext>
            </c:extLst>
          </c:dPt>
          <c:dPt>
            <c:idx val="2"/>
            <c:bubble3D val="0"/>
            <c:spPr>
              <a:solidFill>
                <a:srgbClr val="FFFF00"/>
              </a:solidFill>
            </c:spPr>
            <c:extLst>
              <c:ext xmlns:c16="http://schemas.microsoft.com/office/drawing/2014/chart" uri="{C3380CC4-5D6E-409C-BE32-E72D297353CC}">
                <c16:uniqueId val="{00000002-9CB1-469C-81A9-D1B2AB00C83A}"/>
              </c:ext>
            </c:extLst>
          </c:dPt>
          <c:dPt>
            <c:idx val="3"/>
            <c:bubble3D val="0"/>
            <c:spPr>
              <a:solidFill>
                <a:srgbClr val="FFC000"/>
              </a:solidFill>
            </c:spPr>
            <c:extLst>
              <c:ext xmlns:c16="http://schemas.microsoft.com/office/drawing/2014/chart" uri="{C3380CC4-5D6E-409C-BE32-E72D297353CC}">
                <c16:uniqueId val="{00000003-9CB1-469C-81A9-D1B2AB00C83A}"/>
              </c:ext>
            </c:extLst>
          </c:dPt>
          <c:dPt>
            <c:idx val="4"/>
            <c:bubble3D val="0"/>
            <c:spPr>
              <a:solidFill>
                <a:srgbClr val="FF99FF"/>
              </a:solidFill>
            </c:spPr>
            <c:extLst>
              <c:ext xmlns:c16="http://schemas.microsoft.com/office/drawing/2014/chart" uri="{C3380CC4-5D6E-409C-BE32-E72D297353CC}">
                <c16:uniqueId val="{00000004-9CB1-469C-81A9-D1B2AB00C83A}"/>
              </c:ext>
            </c:extLst>
          </c:dPt>
          <c:dPt>
            <c:idx val="5"/>
            <c:bubble3D val="0"/>
            <c:spPr>
              <a:solidFill>
                <a:srgbClr val="FF0000"/>
              </a:solidFill>
            </c:spPr>
            <c:extLst>
              <c:ext xmlns:c16="http://schemas.microsoft.com/office/drawing/2014/chart" uri="{C3380CC4-5D6E-409C-BE32-E72D297353CC}">
                <c16:uniqueId val="{00000005-9CB1-469C-81A9-D1B2AB00C83A}"/>
              </c:ext>
            </c:extLst>
          </c:dPt>
          <c:cat>
            <c:strRef>
              <c:f>Sheet2!$P$27:$P$32</c:f>
              <c:strCache>
                <c:ptCount val="6"/>
                <c:pt idx="0">
                  <c:v>&lt;0.025 </c:v>
                </c:pt>
                <c:pt idx="1">
                  <c:v>0.025-0.035</c:v>
                </c:pt>
                <c:pt idx="2">
                  <c:v>0.035-0.05</c:v>
                </c:pt>
                <c:pt idx="3">
                  <c:v>0.05-0.01</c:v>
                </c:pt>
                <c:pt idx="4">
                  <c:v>0.1-0.25</c:v>
                </c:pt>
                <c:pt idx="5">
                  <c:v>&gt;0.25</c:v>
                </c:pt>
              </c:strCache>
            </c:strRef>
          </c:cat>
          <c:val>
            <c:numRef>
              <c:f>Sheet2!$Q$27:$Q$32</c:f>
              <c:numCache>
                <c:formatCode>General</c:formatCode>
                <c:ptCount val="6"/>
                <c:pt idx="0">
                  <c:v>55</c:v>
                </c:pt>
                <c:pt idx="1">
                  <c:v>15</c:v>
                </c:pt>
                <c:pt idx="2">
                  <c:v>12</c:v>
                </c:pt>
                <c:pt idx="3">
                  <c:v>14</c:v>
                </c:pt>
                <c:pt idx="4">
                  <c:v>3</c:v>
                </c:pt>
                <c:pt idx="5">
                  <c:v>1</c:v>
                </c:pt>
              </c:numCache>
            </c:numRef>
          </c:val>
          <c:extLst>
            <c:ext xmlns:c16="http://schemas.microsoft.com/office/drawing/2014/chart" uri="{C3380CC4-5D6E-409C-BE32-E72D297353CC}">
              <c16:uniqueId val="{00000006-9CB1-469C-81A9-D1B2AB00C83A}"/>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9.5975503062122644E-4"/>
          <c:y val="0.3091541065498164"/>
          <c:w val="0.16404299367662523"/>
          <c:h val="0.50198620585136466"/>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70FA4CC-5172-4D7B-8240-D3E2243B4031}" type="datetimeFigureOut">
              <a:rPr lang="en-IE" smtClean="0"/>
              <a:pPr/>
              <a:t>25/06/2024</a:t>
            </a:fld>
            <a:endParaRPr lang="en-I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1E08DEB-106B-4D66-AFF2-67A124DCD350}"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17.png"/></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E1E08DEB-106B-4D66-AFF2-67A124DCD350}" type="slidenum">
              <a:rPr lang="en-IE" smtClean="0"/>
              <a:pPr/>
              <a:t>2</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E1E08DEB-106B-4D66-AFF2-67A124DCD350}" type="slidenum">
              <a:rPr lang="en-IE" smtClean="0"/>
              <a:pPr/>
              <a:t>14</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1E08DEB-106B-4D66-AFF2-67A124DCD350}" type="slidenum">
              <a:rPr lang="en-IE" smtClean="0"/>
              <a:pPr/>
              <a:t>16</a:t>
            </a:fld>
            <a:endParaRPr lang="en-IE"/>
          </a:p>
        </p:txBody>
      </p:sp>
      <p:sp>
        <p:nvSpPr>
          <p:cNvPr id="5" name="Notes Placeholder 4"/>
          <p:cNvSpPr>
            <a:spLocks noGrp="1"/>
          </p:cNvSpPr>
          <p:nvPr>
            <p:ph type="body" idx="1"/>
          </p:nvPr>
        </p:nvSpPr>
        <p:spPr>
          <a:xfrm>
            <a:off x="679768" y="4715153"/>
            <a:ext cx="5438140" cy="707886"/>
          </a:xfrm>
          <a:prstGeom prst="rect">
            <a:avLst/>
          </a:prstGeom>
        </p:spPr>
        <p:txBody>
          <a:bodyPr wrap="square">
            <a:spAutoFit/>
          </a:bodyPr>
          <a:lstStyle/>
          <a:p>
            <a:r>
              <a:rPr lang="en-IE" sz="1000" dirty="0"/>
              <a:t>Sources </a:t>
            </a:r>
          </a:p>
          <a:p>
            <a:r>
              <a:rPr lang="en-IE" sz="1000" dirty="0"/>
              <a:t>Ireland’s Environment: An Integrated Assessment 2020. </a:t>
            </a:r>
          </a:p>
          <a:p>
            <a:r>
              <a:rPr lang="en-IE" sz="1000" dirty="0"/>
              <a:t>Department of Housing, Local Government and Heritage. 2021. Draft River Basin Management Plan for Ireland 2022 - 2027</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E1E08DEB-106B-4D66-AFF2-67A124DCD350}" type="slidenum">
              <a:rPr lang="en-IE" smtClean="0"/>
              <a:pPr/>
              <a:t>17</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E1E08DEB-106B-4D66-AFF2-67A124DCD350}" type="slidenum">
              <a:rPr lang="en-IE" smtClean="0"/>
              <a:pPr/>
              <a:t>18</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496A"/>
                </a:solidFill>
                <a:effectLst/>
                <a:latin typeface="Lato" panose="020F0502020204030203" pitchFamily="34" charset="0"/>
              </a:rPr>
              <a:t>What are Critical Source Areas?</a:t>
            </a:r>
          </a:p>
          <a:p>
            <a:pPr algn="l"/>
            <a:r>
              <a:rPr lang="en-US" b="0" i="0" dirty="0">
                <a:solidFill>
                  <a:srgbClr val="333333"/>
                </a:solidFill>
                <a:effectLst/>
                <a:latin typeface="Lato" panose="020F0502020204030203" pitchFamily="34" charset="0"/>
              </a:rPr>
              <a:t>Critical sources areas are areas that deliver a disproportionally high amount of pollutants compared to other areas of a water body or </a:t>
            </a:r>
            <a:r>
              <a:rPr lang="en-US" b="0" i="0" dirty="0" err="1">
                <a:solidFill>
                  <a:srgbClr val="333333"/>
                </a:solidFill>
                <a:effectLst/>
                <a:latin typeface="Lato" panose="020F0502020204030203" pitchFamily="34" charset="0"/>
              </a:rPr>
              <a:t>subcatchment</a:t>
            </a:r>
            <a:r>
              <a:rPr lang="en-US" b="0" i="0" dirty="0">
                <a:solidFill>
                  <a:srgbClr val="333333"/>
                </a:solidFill>
                <a:effectLst/>
                <a:latin typeface="Lato" panose="020F0502020204030203" pitchFamily="34" charset="0"/>
              </a:rPr>
              <a:t>, and represent the areas with the highest risk of impacting a water body. In order to determine where critical source areas are located, we need to determine the hydro(geo) logical susceptibility of the water body and also the nutrient loadings applied to that water body.</a:t>
            </a:r>
          </a:p>
          <a:p>
            <a:pPr algn="l"/>
            <a:r>
              <a:rPr lang="en-US" b="0" i="0" dirty="0">
                <a:solidFill>
                  <a:srgbClr val="333333"/>
                </a:solidFill>
                <a:effectLst/>
                <a:latin typeface="Lato" panose="020F0502020204030203" pitchFamily="34" charset="0"/>
              </a:rPr>
              <a:t>Ref. https://www.catchments.ie/water-quality-agriculture-pollution-impact-potential-maps-tool-guide-resources-areas-investigation/</a:t>
            </a:r>
          </a:p>
          <a:p>
            <a:endParaRPr lang="en-IE" dirty="0"/>
          </a:p>
        </p:txBody>
      </p:sp>
      <p:sp>
        <p:nvSpPr>
          <p:cNvPr id="4" name="Slide Number Placeholder 3"/>
          <p:cNvSpPr>
            <a:spLocks noGrp="1"/>
          </p:cNvSpPr>
          <p:nvPr>
            <p:ph type="sldNum" sz="quarter" idx="5"/>
          </p:nvPr>
        </p:nvSpPr>
        <p:spPr/>
        <p:txBody>
          <a:bodyPr/>
          <a:lstStyle/>
          <a:p>
            <a:fld id="{E1E08DEB-106B-4D66-AFF2-67A124DCD350}" type="slidenum">
              <a:rPr lang="en-IE" smtClean="0"/>
              <a:pPr/>
              <a:t>19</a:t>
            </a:fld>
            <a:endParaRPr lang="en-IE"/>
          </a:p>
        </p:txBody>
      </p:sp>
    </p:spTree>
    <p:extLst>
      <p:ext uri="{BB962C8B-B14F-4D97-AF65-F5344CB8AC3E}">
        <p14:creationId xmlns:p14="http://schemas.microsoft.com/office/powerpoint/2010/main" val="428277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Fertilizer sales in Ireland data from the Central Statistics Office (online) https://www.cso.ie/en/releasesandpublications/ep/p-fsa/fertilisersales2021/#:~:text=Key%20Findings,in%202020%20at%20399%2C164%20tonnes.</a:t>
            </a:r>
          </a:p>
        </p:txBody>
      </p:sp>
      <p:sp>
        <p:nvSpPr>
          <p:cNvPr id="4" name="Slide Number Placeholder 3"/>
          <p:cNvSpPr>
            <a:spLocks noGrp="1"/>
          </p:cNvSpPr>
          <p:nvPr>
            <p:ph type="sldNum" sz="quarter" idx="10"/>
          </p:nvPr>
        </p:nvSpPr>
        <p:spPr/>
        <p:txBody>
          <a:bodyPr/>
          <a:lstStyle/>
          <a:p>
            <a:fld id="{E1E08DEB-106B-4D66-AFF2-67A124DCD350}" type="slidenum">
              <a:rPr lang="en-IE" smtClean="0"/>
              <a:pPr/>
              <a:t>4</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E1E08DEB-106B-4D66-AFF2-67A124DCD350}" type="slidenum">
              <a:rPr lang="en-IE" smtClean="0"/>
              <a:pPr/>
              <a:t>5</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E1E08DEB-106B-4D66-AFF2-67A124DCD350}" type="slidenum">
              <a:rPr lang="en-IE" smtClean="0"/>
              <a:pPr/>
              <a:t>6</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E1E08DEB-106B-4D66-AFF2-67A124DCD350}" type="slidenum">
              <a:rPr lang="en-IE" smtClean="0"/>
              <a:pPr/>
              <a:t>7</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E1E08DEB-106B-4D66-AFF2-67A124DCD350}" type="slidenum">
              <a:rPr lang="en-IE" smtClean="0"/>
              <a:pPr/>
              <a:t>8</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1E08DEB-106B-4D66-AFF2-67A124DCD350}" type="slidenum">
              <a:rPr lang="en-IE" smtClean="0"/>
              <a:pPr/>
              <a:t>9</a:t>
            </a:fld>
            <a:endParaRPr lang="en-IE"/>
          </a:p>
        </p:txBody>
      </p:sp>
      <p:sp>
        <p:nvSpPr>
          <p:cNvPr id="9" name="Rectangle 8"/>
          <p:cNvSpPr/>
          <p:nvPr/>
        </p:nvSpPr>
        <p:spPr>
          <a:xfrm>
            <a:off x="1014124" y="4778821"/>
            <a:ext cx="3398838" cy="646331"/>
          </a:xfrm>
          <a:prstGeom prst="rect">
            <a:avLst/>
          </a:prstGeom>
        </p:spPr>
        <p:txBody>
          <a:bodyPr>
            <a:spAutoFit/>
          </a:bodyPr>
          <a:lstStyle/>
          <a:p>
            <a:pPr>
              <a:buFont typeface="Arial" pitchFamily="34" charset="0"/>
              <a:buChar char="•"/>
            </a:pPr>
            <a:r>
              <a:rPr lang="en-IE" sz="1200" dirty="0"/>
              <a:t>31% of rivers sites have to much N (&gt;11.5 mg/l).</a:t>
            </a:r>
          </a:p>
          <a:p>
            <a:endParaRPr lang="en-IE" sz="1200" dirty="0"/>
          </a:p>
          <a:p>
            <a:pPr>
              <a:buFont typeface="Arial" pitchFamily="34" charset="0"/>
              <a:buChar char="•"/>
            </a:pPr>
            <a:r>
              <a:rPr lang="en-IE" sz="1200" dirty="0"/>
              <a:t>32% have too much P (&gt;0.035 m/l)</a:t>
            </a:r>
          </a:p>
        </p:txBody>
      </p:sp>
      <p:sp>
        <p:nvSpPr>
          <p:cNvPr id="10" name="TextBox 9"/>
          <p:cNvSpPr txBox="1"/>
          <p:nvPr/>
        </p:nvSpPr>
        <p:spPr>
          <a:xfrm>
            <a:off x="1086431" y="5598866"/>
            <a:ext cx="3748162" cy="461665"/>
          </a:xfrm>
          <a:prstGeom prst="rect">
            <a:avLst/>
          </a:prstGeom>
          <a:noFill/>
        </p:spPr>
        <p:txBody>
          <a:bodyPr wrap="square" rtlCol="0">
            <a:spAutoFit/>
          </a:bodyPr>
          <a:lstStyle/>
          <a:p>
            <a:r>
              <a:rPr lang="en-IE" sz="1200" dirty="0"/>
              <a:t>Most of the rivers with excess N are in the East and South-East because of free-draining soils</a:t>
            </a:r>
          </a:p>
        </p:txBody>
      </p:sp>
      <p:sp>
        <p:nvSpPr>
          <p:cNvPr id="11" name="Rectangle 10"/>
          <p:cNvSpPr/>
          <p:nvPr/>
        </p:nvSpPr>
        <p:spPr>
          <a:xfrm>
            <a:off x="1069391" y="6181143"/>
            <a:ext cx="3398838" cy="461665"/>
          </a:xfrm>
          <a:prstGeom prst="rect">
            <a:avLst/>
          </a:prstGeom>
        </p:spPr>
        <p:txBody>
          <a:bodyPr>
            <a:spAutoFit/>
          </a:bodyPr>
          <a:lstStyle/>
          <a:p>
            <a:r>
              <a:rPr lang="en-IE" sz="1200" dirty="0"/>
              <a:t>Most of the rivers with excess P are in the Midwest and Midlands because of heavier soils.</a:t>
            </a:r>
          </a:p>
        </p:txBody>
      </p:sp>
      <p:grpSp>
        <p:nvGrpSpPr>
          <p:cNvPr id="3" name="Group 28"/>
          <p:cNvGrpSpPr/>
          <p:nvPr/>
        </p:nvGrpSpPr>
        <p:grpSpPr>
          <a:xfrm>
            <a:off x="238334" y="7759725"/>
            <a:ext cx="2182302" cy="1961117"/>
            <a:chOff x="5400675" y="2181225"/>
            <a:chExt cx="3333750" cy="2695575"/>
          </a:xfrm>
        </p:grpSpPr>
        <p:pic>
          <p:nvPicPr>
            <p:cNvPr id="30" name="Picture 2"/>
            <p:cNvPicPr>
              <a:picLocks noChangeAspect="1" noChangeArrowheads="1"/>
            </p:cNvPicPr>
            <p:nvPr/>
          </p:nvPicPr>
          <p:blipFill>
            <a:blip r:embed="rId3" cstate="print"/>
            <a:srcRect l="1919" t="5619" r="26114" b="2523"/>
            <a:stretch>
              <a:fillRect/>
            </a:stretch>
          </p:blipFill>
          <p:spPr bwMode="auto">
            <a:xfrm>
              <a:off x="5400675" y="2333625"/>
              <a:ext cx="3333750" cy="2543175"/>
            </a:xfrm>
            <a:prstGeom prst="rect">
              <a:avLst/>
            </a:prstGeom>
            <a:noFill/>
            <a:ln w="9525">
              <a:noFill/>
              <a:miter lim="800000"/>
              <a:headEnd/>
              <a:tailEnd/>
            </a:ln>
            <a:effectLst/>
          </p:spPr>
        </p:pic>
        <p:sp>
          <p:nvSpPr>
            <p:cNvPr id="31" name="TextBox 30"/>
            <p:cNvSpPr txBox="1"/>
            <p:nvPr/>
          </p:nvSpPr>
          <p:spPr>
            <a:xfrm>
              <a:off x="6753226" y="3428998"/>
              <a:ext cx="1038226" cy="592259"/>
            </a:xfrm>
            <a:prstGeom prst="rect">
              <a:avLst/>
            </a:prstGeom>
            <a:noFill/>
          </p:spPr>
          <p:txBody>
            <a:bodyPr wrap="square" rtlCol="0">
              <a:spAutoFit/>
            </a:bodyPr>
            <a:lstStyle/>
            <a:p>
              <a:pPr algn="ctr"/>
              <a:r>
                <a:rPr lang="en-IE" sz="1100" dirty="0"/>
                <a:t>Nitrate in Rivers</a:t>
              </a:r>
            </a:p>
          </p:txBody>
        </p:sp>
        <p:sp>
          <p:nvSpPr>
            <p:cNvPr id="32" name="TextBox 31"/>
            <p:cNvSpPr txBox="1"/>
            <p:nvPr/>
          </p:nvSpPr>
          <p:spPr>
            <a:xfrm>
              <a:off x="7781925" y="3428998"/>
              <a:ext cx="656768" cy="359586"/>
            </a:xfrm>
            <a:prstGeom prst="rect">
              <a:avLst/>
            </a:prstGeom>
            <a:noFill/>
          </p:spPr>
          <p:txBody>
            <a:bodyPr wrap="none" rtlCol="0">
              <a:spAutoFit/>
            </a:bodyPr>
            <a:lstStyle/>
            <a:p>
              <a:r>
                <a:rPr lang="en-IE" sz="1100" dirty="0">
                  <a:solidFill>
                    <a:schemeClr val="bg1"/>
                  </a:solidFill>
                </a:rPr>
                <a:t>39%</a:t>
              </a:r>
            </a:p>
          </p:txBody>
        </p:sp>
        <p:sp>
          <p:nvSpPr>
            <p:cNvPr id="33" name="TextBox 32"/>
            <p:cNvSpPr txBox="1"/>
            <p:nvPr/>
          </p:nvSpPr>
          <p:spPr>
            <a:xfrm>
              <a:off x="6934200" y="4343399"/>
              <a:ext cx="656768" cy="359586"/>
            </a:xfrm>
            <a:prstGeom prst="rect">
              <a:avLst/>
            </a:prstGeom>
            <a:noFill/>
          </p:spPr>
          <p:txBody>
            <a:bodyPr wrap="none" rtlCol="0">
              <a:spAutoFit/>
            </a:bodyPr>
            <a:lstStyle/>
            <a:p>
              <a:r>
                <a:rPr lang="en-IE" sz="1100" dirty="0"/>
                <a:t>30%</a:t>
              </a:r>
            </a:p>
          </p:txBody>
        </p:sp>
        <p:sp>
          <p:nvSpPr>
            <p:cNvPr id="34" name="TextBox 33"/>
            <p:cNvSpPr txBox="1"/>
            <p:nvPr/>
          </p:nvSpPr>
          <p:spPr>
            <a:xfrm>
              <a:off x="6257924" y="3562351"/>
              <a:ext cx="656768" cy="359586"/>
            </a:xfrm>
            <a:prstGeom prst="rect">
              <a:avLst/>
            </a:prstGeom>
            <a:noFill/>
          </p:spPr>
          <p:txBody>
            <a:bodyPr wrap="none" rtlCol="0">
              <a:spAutoFit/>
            </a:bodyPr>
            <a:lstStyle/>
            <a:p>
              <a:r>
                <a:rPr lang="en-IE" sz="1100" dirty="0"/>
                <a:t>14%</a:t>
              </a:r>
            </a:p>
          </p:txBody>
        </p:sp>
        <p:sp>
          <p:nvSpPr>
            <p:cNvPr id="35" name="TextBox 34"/>
            <p:cNvSpPr txBox="1"/>
            <p:nvPr/>
          </p:nvSpPr>
          <p:spPr>
            <a:xfrm>
              <a:off x="6600825" y="2952750"/>
              <a:ext cx="656768" cy="359586"/>
            </a:xfrm>
            <a:prstGeom prst="rect">
              <a:avLst/>
            </a:prstGeom>
            <a:noFill/>
          </p:spPr>
          <p:txBody>
            <a:bodyPr wrap="none" rtlCol="0">
              <a:spAutoFit/>
            </a:bodyPr>
            <a:lstStyle/>
            <a:p>
              <a:r>
                <a:rPr lang="en-IE" sz="1100" dirty="0"/>
                <a:t>15%</a:t>
              </a:r>
            </a:p>
          </p:txBody>
        </p:sp>
        <p:sp>
          <p:nvSpPr>
            <p:cNvPr id="36" name="TextBox 35"/>
            <p:cNvSpPr txBox="1"/>
            <p:nvPr/>
          </p:nvSpPr>
          <p:spPr>
            <a:xfrm>
              <a:off x="7000875" y="2181225"/>
              <a:ext cx="546571" cy="359586"/>
            </a:xfrm>
            <a:prstGeom prst="rect">
              <a:avLst/>
            </a:prstGeom>
            <a:noFill/>
            <a:ln>
              <a:solidFill>
                <a:schemeClr val="tx1"/>
              </a:solidFill>
            </a:ln>
          </p:spPr>
          <p:txBody>
            <a:bodyPr wrap="none" rtlCol="0">
              <a:spAutoFit/>
            </a:bodyPr>
            <a:lstStyle/>
            <a:p>
              <a:r>
                <a:rPr lang="en-IE" sz="1100" dirty="0"/>
                <a:t>2%</a:t>
              </a:r>
            </a:p>
          </p:txBody>
        </p:sp>
        <p:cxnSp>
          <p:nvCxnSpPr>
            <p:cNvPr id="37" name="Straight Arrow Connector 36"/>
            <p:cNvCxnSpPr>
              <a:stCxn id="36" idx="2"/>
            </p:cNvCxnSpPr>
            <p:nvPr/>
          </p:nvCxnSpPr>
          <p:spPr>
            <a:xfrm flipH="1">
              <a:off x="7219949" y="2540811"/>
              <a:ext cx="54211" cy="1738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37"/>
          <p:cNvGrpSpPr/>
          <p:nvPr/>
        </p:nvGrpSpPr>
        <p:grpSpPr>
          <a:xfrm>
            <a:off x="3398838" y="7128467"/>
            <a:ext cx="2692128" cy="2229207"/>
            <a:chOff x="5372100" y="2076450"/>
            <a:chExt cx="3495675" cy="2447925"/>
          </a:xfrm>
        </p:grpSpPr>
        <p:pic>
          <p:nvPicPr>
            <p:cNvPr id="39" name="Picture 2"/>
            <p:cNvPicPr>
              <a:picLocks noChangeAspect="1" noChangeArrowheads="1"/>
            </p:cNvPicPr>
            <p:nvPr/>
          </p:nvPicPr>
          <p:blipFill>
            <a:blip r:embed="rId4" cstate="print"/>
            <a:srcRect l="1132" t="2826" r="29623" b="2457"/>
            <a:stretch>
              <a:fillRect/>
            </a:stretch>
          </p:blipFill>
          <p:spPr bwMode="auto">
            <a:xfrm>
              <a:off x="5372100" y="2076450"/>
              <a:ext cx="3495675" cy="2447925"/>
            </a:xfrm>
            <a:prstGeom prst="rect">
              <a:avLst/>
            </a:prstGeom>
            <a:noFill/>
            <a:ln w="9525">
              <a:noFill/>
              <a:miter lim="800000"/>
              <a:headEnd/>
              <a:tailEnd/>
            </a:ln>
            <a:effectLst/>
          </p:spPr>
        </p:pic>
        <p:sp>
          <p:nvSpPr>
            <p:cNvPr id="40" name="TextBox 39"/>
            <p:cNvSpPr txBox="1"/>
            <p:nvPr/>
          </p:nvSpPr>
          <p:spPr>
            <a:xfrm>
              <a:off x="8001000" y="3121223"/>
              <a:ext cx="643590" cy="337974"/>
            </a:xfrm>
            <a:prstGeom prst="rect">
              <a:avLst/>
            </a:prstGeom>
            <a:noFill/>
          </p:spPr>
          <p:txBody>
            <a:bodyPr wrap="none" rtlCol="0">
              <a:spAutoFit/>
            </a:bodyPr>
            <a:lstStyle/>
            <a:p>
              <a:r>
                <a:rPr lang="en-IE" sz="1400" dirty="0">
                  <a:solidFill>
                    <a:schemeClr val="bg1"/>
                  </a:solidFill>
                </a:rPr>
                <a:t>55%</a:t>
              </a:r>
            </a:p>
          </p:txBody>
        </p:sp>
        <p:sp>
          <p:nvSpPr>
            <p:cNvPr id="41" name="TextBox 40"/>
            <p:cNvSpPr txBox="1"/>
            <p:nvPr/>
          </p:nvSpPr>
          <p:spPr>
            <a:xfrm>
              <a:off x="6286500" y="3121223"/>
              <a:ext cx="643590" cy="337974"/>
            </a:xfrm>
            <a:prstGeom prst="rect">
              <a:avLst/>
            </a:prstGeom>
            <a:noFill/>
          </p:spPr>
          <p:txBody>
            <a:bodyPr wrap="none" rtlCol="0">
              <a:spAutoFit/>
            </a:bodyPr>
            <a:lstStyle/>
            <a:p>
              <a:r>
                <a:rPr lang="en-IE" sz="1400" dirty="0"/>
                <a:t>12%</a:t>
              </a:r>
            </a:p>
          </p:txBody>
        </p:sp>
        <p:sp>
          <p:nvSpPr>
            <p:cNvPr id="42" name="TextBox 41"/>
            <p:cNvSpPr txBox="1"/>
            <p:nvPr/>
          </p:nvSpPr>
          <p:spPr>
            <a:xfrm>
              <a:off x="6638925" y="2483048"/>
              <a:ext cx="643590" cy="337974"/>
            </a:xfrm>
            <a:prstGeom prst="rect">
              <a:avLst/>
            </a:prstGeom>
            <a:noFill/>
          </p:spPr>
          <p:txBody>
            <a:bodyPr wrap="none" rtlCol="0">
              <a:spAutoFit/>
            </a:bodyPr>
            <a:lstStyle/>
            <a:p>
              <a:r>
                <a:rPr lang="en-IE" sz="1400" dirty="0"/>
                <a:t>14%</a:t>
              </a:r>
            </a:p>
          </p:txBody>
        </p:sp>
        <p:sp>
          <p:nvSpPr>
            <p:cNvPr id="43" name="TextBox 42"/>
            <p:cNvSpPr txBox="1"/>
            <p:nvPr/>
          </p:nvSpPr>
          <p:spPr>
            <a:xfrm>
              <a:off x="6562725" y="3768923"/>
              <a:ext cx="643590" cy="337974"/>
            </a:xfrm>
            <a:prstGeom prst="rect">
              <a:avLst/>
            </a:prstGeom>
            <a:noFill/>
          </p:spPr>
          <p:txBody>
            <a:bodyPr wrap="none" rtlCol="0">
              <a:spAutoFit/>
            </a:bodyPr>
            <a:lstStyle/>
            <a:p>
              <a:r>
                <a:rPr lang="en-IE" sz="1400" dirty="0"/>
                <a:t>15%</a:t>
              </a:r>
            </a:p>
          </p:txBody>
        </p:sp>
        <p:sp>
          <p:nvSpPr>
            <p:cNvPr id="44" name="TextBox 43"/>
            <p:cNvSpPr txBox="1"/>
            <p:nvPr/>
          </p:nvSpPr>
          <p:spPr>
            <a:xfrm>
              <a:off x="7077075" y="2206823"/>
              <a:ext cx="524947" cy="337974"/>
            </a:xfrm>
            <a:prstGeom prst="rect">
              <a:avLst/>
            </a:prstGeom>
            <a:noFill/>
          </p:spPr>
          <p:txBody>
            <a:bodyPr wrap="none" rtlCol="0">
              <a:spAutoFit/>
            </a:bodyPr>
            <a:lstStyle/>
            <a:p>
              <a:r>
                <a:rPr lang="en-IE" sz="1400" dirty="0">
                  <a:solidFill>
                    <a:schemeClr val="bg1"/>
                  </a:solidFill>
                </a:rPr>
                <a:t>4%</a:t>
              </a:r>
            </a:p>
          </p:txBody>
        </p:sp>
        <p:sp>
          <p:nvSpPr>
            <p:cNvPr id="45" name="TextBox 44"/>
            <p:cNvSpPr txBox="1"/>
            <p:nvPr/>
          </p:nvSpPr>
          <p:spPr>
            <a:xfrm>
              <a:off x="6700731" y="3020080"/>
              <a:ext cx="1413733" cy="574556"/>
            </a:xfrm>
            <a:prstGeom prst="rect">
              <a:avLst/>
            </a:prstGeom>
            <a:noFill/>
          </p:spPr>
          <p:txBody>
            <a:bodyPr wrap="none" rtlCol="0">
              <a:spAutoFit/>
            </a:bodyPr>
            <a:lstStyle/>
            <a:p>
              <a:pPr algn="ctr"/>
              <a:r>
                <a:rPr lang="en-IE" sz="1400" dirty="0"/>
                <a:t>Phosphorus </a:t>
              </a:r>
            </a:p>
            <a:p>
              <a:pPr algn="ctr"/>
              <a:r>
                <a:rPr lang="en-IE" sz="1400" dirty="0"/>
                <a:t>in Rivers</a:t>
              </a:r>
            </a:p>
          </p:txBody>
        </p:sp>
      </p:grpSp>
      <p:sp>
        <p:nvSpPr>
          <p:cNvPr id="6" name="Notes Placeholder 5">
            <a:extLst>
              <a:ext uri="{FF2B5EF4-FFF2-40B4-BE49-F238E27FC236}">
                <a16:creationId xmlns:a16="http://schemas.microsoft.com/office/drawing/2014/main" id="{7E9E672D-ADEB-BA22-6BFA-5AE31F7BC586}"/>
              </a:ext>
            </a:extLst>
          </p:cNvPr>
          <p:cNvSpPr>
            <a:spLocks noGrp="1"/>
          </p:cNvSpPr>
          <p:nvPr>
            <p:ph type="body" idx="1"/>
          </p:nvPr>
        </p:nvSpPr>
        <p:spPr/>
        <p:txBody>
          <a:bodyPr/>
          <a:lstStyle/>
          <a:p>
            <a:endParaRPr lang="en-I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E1E08DEB-106B-4D66-AFF2-67A124DCD350}" type="slidenum">
              <a:rPr lang="en-IE" smtClean="0"/>
              <a:pPr/>
              <a:t>11</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IE" dirty="0"/>
              <a:t>Nutrient pollution by nitrogen and phosphorus is the single biggest cause of water pollution in rivers and lakes in Ireland. Excess nutrients promote excessive plant and algal growth, which reduces oxygen levels through respiration and decay of the plant biomass.  Students will have learned from the previous lesson about the impact of </a:t>
            </a:r>
            <a:r>
              <a:rPr lang="en-IE" dirty="0" err="1"/>
              <a:t>deoxygenation</a:t>
            </a:r>
            <a:r>
              <a:rPr lang="en-IE" dirty="0"/>
              <a:t> on animal life in rivers.  The impact on lakes, manifested as algal blooms, is more profound, because blooms  eliminate oxygen in the deeper parts of the lake in summer and restrict the light available to plants in the lake shallows.  These (also known as the littoral zone) are where most of the invertebrate life is found.  Elimination of the submerged marginal  plant life reduce biodiversity and disrupts and simplifies food webs in the lake. Declines in the populations of brown trout and mayflies are early warning signs of the onset of nutrient pollution in lakes (also known as artificial </a:t>
            </a:r>
            <a:r>
              <a:rPr lang="en-IE" dirty="0" err="1"/>
              <a:t>eutrophication</a:t>
            </a:r>
            <a:r>
              <a:rPr lang="en-IE" dirty="0"/>
              <a:t>). Blooms consist mainly of algae (blue-green algae or </a:t>
            </a:r>
            <a:r>
              <a:rPr lang="en-IE" dirty="0" err="1"/>
              <a:t>cyanobacteria</a:t>
            </a:r>
            <a:r>
              <a:rPr lang="en-IE" dirty="0"/>
              <a:t>) that can take advantage of the excess nutrients at the expense of diatoms, the dominant phytoplankton types in unpolluted lakes. Nutrient enrichment in many lakes can be difficult to reverse, even when the source of excess nutrients is removed.  Phosphorus can remain in lake sediments and be remobilized to promote algal blooms year after year.  This is more likely to happen in smaller lakes with no or limited outflow where there is very little flushing out. </a:t>
            </a:r>
          </a:p>
          <a:p>
            <a:r>
              <a:rPr lang="en-IE" dirty="0"/>
              <a:t>Nutrient pollution of rivers and particularly lakes means that the ecosystem services offered by the are greatly impaired.  Loss of biodiversity, especially of endangered species such as salmon, pearl mussel, is an obvious impact. If these, arctic char and  endemic fish species  are eliminated from a river or lake they are very unlikely to </a:t>
            </a:r>
            <a:r>
              <a:rPr lang="en-IE" dirty="0" err="1"/>
              <a:t>recolonize</a:t>
            </a:r>
            <a:r>
              <a:rPr lang="en-IE" dirty="0"/>
              <a:t>.</a:t>
            </a:r>
          </a:p>
          <a:p>
            <a:r>
              <a:rPr lang="en-IE" dirty="0"/>
              <a:t> Loss of the beneficial uses of rivers and lakes to humans is another impact. As well as changing the ecology of the lake nutrient pollution can make the lake unusable for drinking water. Algal blooms can : </a:t>
            </a:r>
          </a:p>
          <a:p>
            <a:pPr lvl="0">
              <a:buFont typeface="Arial" pitchFamily="34" charset="0"/>
              <a:buChar char="•"/>
            </a:pPr>
            <a:r>
              <a:rPr lang="en-IE" dirty="0"/>
              <a:t>Clog filters and make it difficult to abstract water . </a:t>
            </a:r>
          </a:p>
          <a:p>
            <a:pPr lvl="0">
              <a:buFont typeface="Arial" pitchFamily="34" charset="0"/>
              <a:buChar char="•"/>
            </a:pPr>
            <a:r>
              <a:rPr lang="en-IE" dirty="0"/>
              <a:t>Some contain toxins that can make the water unusable  and can poison livestock and other animals.</a:t>
            </a:r>
          </a:p>
          <a:p>
            <a:pPr lvl="0">
              <a:buFont typeface="Arial" pitchFamily="34" charset="0"/>
              <a:buChar char="•"/>
            </a:pPr>
            <a:r>
              <a:rPr lang="en-IE" dirty="0"/>
              <a:t>Destroy trout fisheries with impacts on local incomes fro tourist angling.</a:t>
            </a:r>
          </a:p>
          <a:p>
            <a:pPr lvl="0">
              <a:buFont typeface="Arial" pitchFamily="34" charset="0"/>
              <a:buChar char="•"/>
            </a:pPr>
            <a:r>
              <a:rPr lang="en-IE" dirty="0"/>
              <a:t>Reduce recreational value of lakes for swimming and boating.</a:t>
            </a:r>
          </a:p>
          <a:p>
            <a:endParaRPr lang="en-IE" dirty="0"/>
          </a:p>
          <a:p>
            <a:r>
              <a:rPr lang="en-IE" dirty="0"/>
              <a:t>Sources of excess nutrient with the potential to cause nutrient pollution are urban wastewater, agriculture, forestry and private waste water treatment (septic tanks). Agriculture is largest contributor; loss of nutrients from agriculture have increased in recent years as a result of the ongoing expansion and intensification of agriculture. In areas with freely draining soil, nitrate losses are closely correlated with application of nitrogen, the higher the nitrate concentrations in waters. Since 2013, nitrogen emissions have increased as both cattle numbers and fertilizer use have increased. Losses of phosphorus have also increased particularly from poorly draining soils. Diffuse nutrient losses from agriculture are difficult to tackle as the sources do not occur uniformly in the landscape, but from ‘hot spots’ or critical source areas.</a:t>
            </a:r>
          </a:p>
          <a:p>
            <a:endParaRPr lang="en-IE" dirty="0"/>
          </a:p>
          <a:p>
            <a:r>
              <a:rPr lang="en-IE" dirty="0"/>
              <a:t>Photo credit: </a:t>
            </a:r>
            <a:r>
              <a:rPr lang="en-IE" dirty="0" err="1"/>
              <a:t>Maigue</a:t>
            </a:r>
            <a:r>
              <a:rPr lang="en-IE" dirty="0"/>
              <a:t> Rivers Trust.</a:t>
            </a:r>
          </a:p>
          <a:p>
            <a:endParaRPr lang="en-IE" dirty="0"/>
          </a:p>
        </p:txBody>
      </p:sp>
      <p:sp>
        <p:nvSpPr>
          <p:cNvPr id="4" name="Slide Number Placeholder 3"/>
          <p:cNvSpPr>
            <a:spLocks noGrp="1"/>
          </p:cNvSpPr>
          <p:nvPr>
            <p:ph type="sldNum" sz="quarter" idx="10"/>
          </p:nvPr>
        </p:nvSpPr>
        <p:spPr/>
        <p:txBody>
          <a:bodyPr/>
          <a:lstStyle/>
          <a:p>
            <a:fld id="{E1E08DEB-106B-4D66-AFF2-67A124DCD350}" type="slidenum">
              <a:rPr lang="en-IE" smtClean="0"/>
              <a:pPr/>
              <a:t>12</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DDFE7457-18CC-4B2C-AF30-15CF5584C56B}" type="datetime1">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71964B75-7260-46AB-91F7-A7368521A6FC}" type="datetime1">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276EDD7-4276-496A-949B-FC941D558D13}" type="datetime1">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828C838-29AB-4F6B-9AEC-33F7A6B09FA5}" type="datetime1">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632650-0DF6-4B77-A86D-C22B0BE80F58}" type="datetime1">
              <a:rPr lang="en-IE" smtClean="0"/>
              <a:t>25/06/2024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D85E12D6-0C9A-459C-BDC1-54E555A7EDC1}" type="datetime1">
              <a:rPr lang="en-IE" smtClean="0"/>
              <a:t>25/06/2024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D1312697-1F13-43BA-9CF1-98E7AE1364E7}" type="datetime1">
              <a:rPr lang="en-IE" smtClean="0"/>
              <a:t>25/06/2024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A6B7053C-547E-4F34-8505-1770873EEF29}" type="datetime1">
              <a:rPr lang="en-IE" smtClean="0"/>
              <a:t>25/06/2024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03F4B-3652-4FEB-A531-9F349DE044A9}" type="datetime1">
              <a:rPr lang="en-IE" smtClean="0"/>
              <a:t>25/06/2024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86F1A7-C81C-4980-87FC-42F99A4B959A}" type="datetime1">
              <a:rPr lang="en-IE" smtClean="0"/>
              <a:t>25/06/2024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4DF82-3C14-4D05-AB6F-B8285C983950}" type="datetime1">
              <a:rPr lang="en-IE" smtClean="0"/>
              <a:t>25/06/2024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96B6A5C-BCA4-46CC-B9D2-1A807C7011A4}"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9E8BE-9C4A-491B-A41F-403827280359}" type="datetime1">
              <a:rPr lang="en-IE" smtClean="0"/>
              <a:t>25/06/2024</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B6A5C-BCA4-46CC-B9D2-1A807C7011A4}"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m\Documents\Tom's Documents\Maigue Trust\images summer 2018\IMG_1209.JPG">
            <a:extLst>
              <a:ext uri="{FF2B5EF4-FFF2-40B4-BE49-F238E27FC236}">
                <a16:creationId xmlns:a16="http://schemas.microsoft.com/office/drawing/2014/main" id="{20FC0969-F37C-4A52-AF83-233F589C53B5}"/>
              </a:ext>
            </a:extLst>
          </p:cNvPr>
          <p:cNvPicPr>
            <a:picLocks noChangeAspect="1" noChangeArrowheads="1"/>
          </p:cNvPicPr>
          <p:nvPr/>
        </p:nvPicPr>
        <p:blipFill>
          <a:blip r:embed="rId2" cstate="print"/>
          <a:srcRect r="10877" b="2568"/>
          <a:stretch>
            <a:fillRect/>
          </a:stretch>
        </p:blipFill>
        <p:spPr bwMode="auto">
          <a:xfrm>
            <a:off x="9051" y="0"/>
            <a:ext cx="9125898" cy="5560541"/>
          </a:xfrm>
          <a:prstGeom prst="rect">
            <a:avLst/>
          </a:prstGeom>
          <a:noFill/>
        </p:spPr>
      </p:pic>
      <p:sp>
        <p:nvSpPr>
          <p:cNvPr id="7" name="TextBox 6">
            <a:extLst>
              <a:ext uri="{FF2B5EF4-FFF2-40B4-BE49-F238E27FC236}">
                <a16:creationId xmlns:a16="http://schemas.microsoft.com/office/drawing/2014/main" id="{A00738E9-5B56-0FE6-993A-375FB5B91570}"/>
              </a:ext>
            </a:extLst>
          </p:cNvPr>
          <p:cNvSpPr txBox="1"/>
          <p:nvPr/>
        </p:nvSpPr>
        <p:spPr>
          <a:xfrm>
            <a:off x="0" y="1729946"/>
            <a:ext cx="9144000" cy="2123658"/>
          </a:xfrm>
          <a:prstGeom prst="rect">
            <a:avLst/>
          </a:prstGeom>
          <a:noFill/>
        </p:spPr>
        <p:txBody>
          <a:bodyPr wrap="square">
            <a:spAutoFit/>
          </a:bodyPr>
          <a:lstStyle/>
          <a:p>
            <a:pPr algn="ctr"/>
            <a:r>
              <a:rPr lang="en-IE" sz="4800" b="1" dirty="0">
                <a:solidFill>
                  <a:schemeClr val="bg1"/>
                </a:solidFill>
              </a:rPr>
              <a:t>Water Quality and Pollution</a:t>
            </a:r>
          </a:p>
          <a:p>
            <a:pPr algn="ctr"/>
            <a:endParaRPr lang="en-IE" sz="4800" b="1" dirty="0">
              <a:solidFill>
                <a:schemeClr val="bg1"/>
              </a:solidFill>
            </a:endParaRPr>
          </a:p>
          <a:p>
            <a:pPr algn="ctr"/>
            <a:r>
              <a:rPr lang="en-IE" sz="3600" b="1" dirty="0">
                <a:solidFill>
                  <a:schemeClr val="bg1"/>
                </a:solidFill>
              </a:rPr>
              <a:t>Lesson 3. Nutrient pollution in rivers and lakes</a:t>
            </a:r>
          </a:p>
        </p:txBody>
      </p:sp>
      <p:pic>
        <p:nvPicPr>
          <p:cNvPr id="8" name="Picture 7" descr="A blue and white logo&#10;&#10;Description automatically generated">
            <a:extLst>
              <a:ext uri="{FF2B5EF4-FFF2-40B4-BE49-F238E27FC236}">
                <a16:creationId xmlns:a16="http://schemas.microsoft.com/office/drawing/2014/main" id="{9B313920-3F69-3BC9-0540-1EBA4CB3F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058" y="5850329"/>
            <a:ext cx="2402598" cy="916245"/>
          </a:xfrm>
          <a:prstGeom prst="rect">
            <a:avLst/>
          </a:prstGeom>
        </p:spPr>
      </p:pic>
    </p:spTree>
    <p:extLst>
      <p:ext uri="{BB962C8B-B14F-4D97-AF65-F5344CB8AC3E}">
        <p14:creationId xmlns:p14="http://schemas.microsoft.com/office/powerpoint/2010/main" val="52149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66AC4-E08D-486F-906B-B0F9700C1FFE}"/>
              </a:ext>
            </a:extLst>
          </p:cNvPr>
          <p:cNvSpPr>
            <a:spLocks noGrp="1"/>
          </p:cNvSpPr>
          <p:nvPr>
            <p:ph type="sldNum" sz="quarter" idx="12"/>
          </p:nvPr>
        </p:nvSpPr>
        <p:spPr/>
        <p:txBody>
          <a:bodyPr/>
          <a:lstStyle/>
          <a:p>
            <a:fld id="{496B6A5C-BCA4-46CC-B9D2-1A807C7011A4}" type="slidenum">
              <a:rPr lang="en-IE" smtClean="0"/>
              <a:pPr/>
              <a:t>10</a:t>
            </a:fld>
            <a:endParaRPr lang="en-IE"/>
          </a:p>
        </p:txBody>
      </p:sp>
      <p:sp>
        <p:nvSpPr>
          <p:cNvPr id="4" name="TextBox 3">
            <a:extLst>
              <a:ext uri="{FF2B5EF4-FFF2-40B4-BE49-F238E27FC236}">
                <a16:creationId xmlns:a16="http://schemas.microsoft.com/office/drawing/2014/main" id="{95DE1B70-4F77-47F5-96F8-0F8BA34FB8D9}"/>
              </a:ext>
            </a:extLst>
          </p:cNvPr>
          <p:cNvSpPr txBox="1"/>
          <p:nvPr/>
        </p:nvSpPr>
        <p:spPr>
          <a:xfrm>
            <a:off x="148281" y="2635486"/>
            <a:ext cx="8390237" cy="1354217"/>
          </a:xfrm>
          <a:prstGeom prst="rect">
            <a:avLst/>
          </a:prstGeom>
          <a:noFill/>
        </p:spPr>
        <p:txBody>
          <a:bodyPr wrap="square">
            <a:spAutoFit/>
          </a:bodyPr>
          <a:lstStyle/>
          <a:p>
            <a:pPr algn="ctr"/>
            <a:r>
              <a:rPr lang="en-IE" sz="5400" b="1" dirty="0">
                <a:solidFill>
                  <a:schemeClr val="tx2">
                    <a:lumMod val="50000"/>
                  </a:schemeClr>
                </a:solidFill>
              </a:rPr>
              <a:t> Lakes </a:t>
            </a:r>
          </a:p>
          <a:p>
            <a:pPr algn="ctr"/>
            <a:r>
              <a:rPr lang="en-IE" sz="2800" b="1" dirty="0">
                <a:solidFill>
                  <a:schemeClr val="tx2">
                    <a:lumMod val="50000"/>
                  </a:schemeClr>
                </a:solidFill>
              </a:rPr>
              <a:t>- Nutrient pollution affects them differently</a:t>
            </a:r>
          </a:p>
        </p:txBody>
      </p:sp>
    </p:spTree>
    <p:extLst>
      <p:ext uri="{BB962C8B-B14F-4D97-AF65-F5344CB8AC3E}">
        <p14:creationId xmlns:p14="http://schemas.microsoft.com/office/powerpoint/2010/main" val="1967032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 corrib.jpe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0" y="1946062"/>
            <a:ext cx="9144000" cy="1854354"/>
          </a:xfrm>
          <a:prstGeom prst="rect">
            <a:avLst/>
          </a:prstGeom>
          <a:solidFill>
            <a:schemeClr val="bg1"/>
          </a:solidFill>
        </p:spPr>
        <p:txBody>
          <a:bodyPr wrap="square" rtlCol="0">
            <a:spAutoFit/>
          </a:bodyPr>
          <a:lstStyle/>
          <a:p>
            <a:pPr marL="342900" indent="-342900">
              <a:buFont typeface="Arial" panose="020B0604020202020204" pitchFamily="34" charset="0"/>
              <a:buChar char="•"/>
            </a:pPr>
            <a:endParaRPr lang="en-IE" sz="1050" dirty="0"/>
          </a:p>
          <a:p>
            <a:pPr marL="342900" indent="-342900">
              <a:buFont typeface="Arial" panose="020B0604020202020204" pitchFamily="34" charset="0"/>
              <a:buChar char="•"/>
            </a:pPr>
            <a:r>
              <a:rPr lang="en-IE" sz="3200" b="1" dirty="0">
                <a:solidFill>
                  <a:schemeClr val="tx2">
                    <a:lumMod val="50000"/>
                  </a:schemeClr>
                </a:solidFill>
              </a:rPr>
              <a:t>Most still have good ecological status.</a:t>
            </a:r>
          </a:p>
          <a:p>
            <a:pPr marL="342900" indent="-342900">
              <a:buFont typeface="Arial" panose="020B0604020202020204" pitchFamily="34" charset="0"/>
              <a:buChar char="•"/>
            </a:pPr>
            <a:r>
              <a:rPr lang="en-IE" sz="3200" b="1" dirty="0">
                <a:solidFill>
                  <a:schemeClr val="tx2">
                    <a:lumMod val="50000"/>
                  </a:schemeClr>
                </a:solidFill>
              </a:rPr>
              <a:t>However, about 30% are suffering from nutrient pollution.</a:t>
            </a:r>
          </a:p>
          <a:p>
            <a:pPr marL="342900" indent="-342900">
              <a:buFont typeface="Arial" panose="020B0604020202020204" pitchFamily="34" charset="0"/>
              <a:buChar char="•"/>
            </a:pPr>
            <a:endParaRPr lang="en-IE" sz="800" dirty="0"/>
          </a:p>
        </p:txBody>
      </p:sp>
      <p:sp>
        <p:nvSpPr>
          <p:cNvPr id="7" name="Slide Number Placeholder 6"/>
          <p:cNvSpPr>
            <a:spLocks noGrp="1"/>
          </p:cNvSpPr>
          <p:nvPr>
            <p:ph type="sldNum" sz="quarter" idx="12"/>
          </p:nvPr>
        </p:nvSpPr>
        <p:spPr/>
        <p:txBody>
          <a:bodyPr/>
          <a:lstStyle/>
          <a:p>
            <a:fld id="{496B6A5C-BCA4-46CC-B9D2-1A807C7011A4}" type="slidenum">
              <a:rPr lang="en-IE" smtClean="0"/>
              <a:pPr/>
              <a:t>11</a:t>
            </a:fld>
            <a:endParaRPr lang="en-I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with rocks and plants around it&#10;&#10;Description automatically generated with low confidence">
            <a:extLst>
              <a:ext uri="{FF2B5EF4-FFF2-40B4-BE49-F238E27FC236}">
                <a16:creationId xmlns:a16="http://schemas.microsoft.com/office/drawing/2014/main" id="{E7312D60-28D6-4976-96CD-118CFD274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10881" y="6049241"/>
            <a:ext cx="7056932" cy="461665"/>
          </a:xfrm>
          <a:prstGeom prst="rect">
            <a:avLst/>
          </a:prstGeom>
          <a:solidFill>
            <a:schemeClr val="bg1"/>
          </a:solidFill>
        </p:spPr>
        <p:txBody>
          <a:bodyPr wrap="none" rtlCol="0">
            <a:spAutoFit/>
          </a:bodyPr>
          <a:lstStyle/>
          <a:p>
            <a:r>
              <a:rPr lang="en-IE" sz="2400" b="1" dirty="0"/>
              <a:t>A bad algal bloom caused by excess nutrients in a lake</a:t>
            </a:r>
          </a:p>
        </p:txBody>
      </p:sp>
      <p:sp>
        <p:nvSpPr>
          <p:cNvPr id="6" name="TextBox 5"/>
          <p:cNvSpPr txBox="1"/>
          <p:nvPr/>
        </p:nvSpPr>
        <p:spPr>
          <a:xfrm>
            <a:off x="110881" y="324470"/>
            <a:ext cx="8133893" cy="1200329"/>
          </a:xfrm>
          <a:prstGeom prst="rect">
            <a:avLst/>
          </a:prstGeom>
          <a:solidFill>
            <a:schemeClr val="bg1"/>
          </a:solidFill>
        </p:spPr>
        <p:txBody>
          <a:bodyPr wrap="none" rtlCol="0">
            <a:spAutoFit/>
          </a:bodyPr>
          <a:lstStyle/>
          <a:p>
            <a:r>
              <a:rPr lang="en-IE" sz="3600" dirty="0"/>
              <a:t>Nutrient pollution causes lake enrichment </a:t>
            </a:r>
          </a:p>
          <a:p>
            <a:pPr algn="ctr"/>
            <a:r>
              <a:rPr lang="en-IE" sz="3600" dirty="0"/>
              <a:t>or </a:t>
            </a:r>
            <a:r>
              <a:rPr lang="en-IE" sz="3600" b="1" dirty="0"/>
              <a:t>artificial eutrophication</a:t>
            </a:r>
            <a:r>
              <a:rPr lang="en-IE" sz="3600" i="1" dirty="0"/>
              <a:t>.</a:t>
            </a:r>
          </a:p>
        </p:txBody>
      </p:sp>
      <p:sp>
        <p:nvSpPr>
          <p:cNvPr id="7" name="Slide Number Placeholder 6"/>
          <p:cNvSpPr>
            <a:spLocks noGrp="1"/>
          </p:cNvSpPr>
          <p:nvPr>
            <p:ph type="sldNum" sz="quarter" idx="12"/>
          </p:nvPr>
        </p:nvSpPr>
        <p:spPr/>
        <p:txBody>
          <a:bodyPr/>
          <a:lstStyle/>
          <a:p>
            <a:fld id="{496B6A5C-BCA4-46CC-B9D2-1A807C7011A4}" type="slidenum">
              <a:rPr lang="en-IE" smtClean="0"/>
              <a:pPr/>
              <a:t>12</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p&#10;&#10;Description automatically generated with medium confidence">
            <a:extLst>
              <a:ext uri="{FF2B5EF4-FFF2-40B4-BE49-F238E27FC236}">
                <a16:creationId xmlns:a16="http://schemas.microsoft.com/office/drawing/2014/main" id="{2D65A04E-190E-414E-BE66-983C74B04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413"/>
          </a:xfrm>
          <a:prstGeom prst="rect">
            <a:avLst/>
          </a:prstGeom>
        </p:spPr>
      </p:pic>
      <p:sp>
        <p:nvSpPr>
          <p:cNvPr id="2" name="Slide Number Placeholder 1"/>
          <p:cNvSpPr>
            <a:spLocks noGrp="1"/>
          </p:cNvSpPr>
          <p:nvPr>
            <p:ph type="sldNum" sz="quarter" idx="12"/>
          </p:nvPr>
        </p:nvSpPr>
        <p:spPr/>
        <p:txBody>
          <a:bodyPr/>
          <a:lstStyle/>
          <a:p>
            <a:fld id="{496B6A5C-BCA4-46CC-B9D2-1A807C7011A4}" type="slidenum">
              <a:rPr lang="en-IE" smtClean="0"/>
              <a:pPr/>
              <a:t>13</a:t>
            </a:fld>
            <a:endParaRPr lang="en-IE"/>
          </a:p>
        </p:txBody>
      </p:sp>
      <p:pic>
        <p:nvPicPr>
          <p:cNvPr id="24579" name="Picture 3"/>
          <p:cNvPicPr>
            <a:picLocks noChangeAspect="1" noChangeArrowheads="1"/>
          </p:cNvPicPr>
          <p:nvPr/>
        </p:nvPicPr>
        <p:blipFill>
          <a:blip r:embed="rId3" cstate="print"/>
          <a:srcRect l="23955" t="14411" r="41940" b="35705"/>
          <a:stretch>
            <a:fillRect/>
          </a:stretch>
        </p:blipFill>
        <p:spPr bwMode="auto">
          <a:xfrm>
            <a:off x="116597" y="139367"/>
            <a:ext cx="4176215" cy="3436012"/>
          </a:xfrm>
          <a:prstGeom prst="rect">
            <a:avLst/>
          </a:prstGeom>
          <a:noFill/>
          <a:ln w="9525">
            <a:solidFill>
              <a:srgbClr val="000000"/>
            </a:solidFill>
            <a:miter lim="800000"/>
            <a:headEnd/>
            <a:tailEnd/>
          </a:ln>
        </p:spPr>
      </p:pic>
      <p:grpSp>
        <p:nvGrpSpPr>
          <p:cNvPr id="9" name="Group 8"/>
          <p:cNvGrpSpPr/>
          <p:nvPr/>
        </p:nvGrpSpPr>
        <p:grpSpPr>
          <a:xfrm>
            <a:off x="4885900" y="139367"/>
            <a:ext cx="4176215" cy="5540991"/>
            <a:chOff x="-4271750" y="-4490967"/>
            <a:chExt cx="6264322" cy="7247815"/>
          </a:xfrm>
        </p:grpSpPr>
        <p:pic>
          <p:nvPicPr>
            <p:cNvPr id="24580" name="Picture 4"/>
            <p:cNvPicPr>
              <a:picLocks noChangeAspect="1" noChangeArrowheads="1"/>
            </p:cNvPicPr>
            <p:nvPr/>
          </p:nvPicPr>
          <p:blipFill>
            <a:blip r:embed="rId4" cstate="print"/>
            <a:srcRect l="23433" t="12687" r="42463" b="55862"/>
            <a:stretch>
              <a:fillRect/>
            </a:stretch>
          </p:blipFill>
          <p:spPr bwMode="auto">
            <a:xfrm>
              <a:off x="-4244455" y="-4490967"/>
              <a:ext cx="6237027" cy="3235373"/>
            </a:xfrm>
            <a:prstGeom prst="rect">
              <a:avLst/>
            </a:prstGeom>
            <a:noFill/>
            <a:ln w="9525">
              <a:solidFill>
                <a:schemeClr val="bg1"/>
              </a:solidFill>
              <a:miter lim="800000"/>
              <a:headEnd/>
              <a:tailEnd/>
            </a:ln>
          </p:spPr>
        </p:pic>
        <p:pic>
          <p:nvPicPr>
            <p:cNvPr id="24581" name="Picture 5"/>
            <p:cNvPicPr>
              <a:picLocks noChangeAspect="1" noChangeArrowheads="1"/>
            </p:cNvPicPr>
            <p:nvPr/>
          </p:nvPicPr>
          <p:blipFill>
            <a:blip r:embed="rId5" cstate="print"/>
            <a:srcRect l="23433" t="9635" r="42537" b="76965"/>
            <a:stretch>
              <a:fillRect/>
            </a:stretch>
          </p:blipFill>
          <p:spPr bwMode="auto">
            <a:xfrm>
              <a:off x="-4271750" y="-689212"/>
              <a:ext cx="6223379" cy="1378424"/>
            </a:xfrm>
            <a:prstGeom prst="rect">
              <a:avLst/>
            </a:prstGeom>
            <a:noFill/>
            <a:ln w="9525">
              <a:solidFill>
                <a:schemeClr val="bg1"/>
              </a:solidFill>
              <a:miter lim="800000"/>
              <a:headEnd/>
              <a:tailEnd/>
            </a:ln>
          </p:spPr>
        </p:pic>
        <p:pic>
          <p:nvPicPr>
            <p:cNvPr id="7" name="Picture 5"/>
            <p:cNvPicPr>
              <a:picLocks noChangeAspect="1" noChangeArrowheads="1"/>
            </p:cNvPicPr>
            <p:nvPr/>
          </p:nvPicPr>
          <p:blipFill>
            <a:blip r:embed="rId5" cstate="print"/>
            <a:srcRect l="23433" t="43557" r="42537" b="35956"/>
            <a:stretch>
              <a:fillRect/>
            </a:stretch>
          </p:blipFill>
          <p:spPr bwMode="auto">
            <a:xfrm>
              <a:off x="-4269475" y="655093"/>
              <a:ext cx="6223379" cy="2101755"/>
            </a:xfrm>
            <a:prstGeom prst="rect">
              <a:avLst/>
            </a:prstGeom>
            <a:noFill/>
            <a:ln w="9525">
              <a:solidFill>
                <a:schemeClr val="bg1"/>
              </a:solidFill>
              <a:miter lim="800000"/>
              <a:headEnd/>
              <a:tailEnd/>
            </a:ln>
          </p:spPr>
        </p:pic>
        <p:pic>
          <p:nvPicPr>
            <p:cNvPr id="8" name="Picture 4"/>
            <p:cNvPicPr>
              <a:picLocks noChangeAspect="1" noChangeArrowheads="1"/>
            </p:cNvPicPr>
            <p:nvPr/>
          </p:nvPicPr>
          <p:blipFill>
            <a:blip r:embed="rId4" cstate="print"/>
            <a:srcRect l="23433" t="86562" r="42463" b="7203"/>
            <a:stretch>
              <a:fillRect/>
            </a:stretch>
          </p:blipFill>
          <p:spPr bwMode="auto">
            <a:xfrm>
              <a:off x="-4259688" y="-1255594"/>
              <a:ext cx="6237027" cy="641445"/>
            </a:xfrm>
            <a:prstGeom prst="rect">
              <a:avLst/>
            </a:prstGeom>
            <a:noFill/>
            <a:ln w="9525">
              <a:solidFill>
                <a:schemeClr val="bg1"/>
              </a:solidFill>
              <a:miter lim="800000"/>
              <a:headEnd/>
              <a:tailEnd/>
            </a:ln>
          </p:spPr>
        </p:pic>
      </p:grpSp>
      <p:pic>
        <p:nvPicPr>
          <p:cNvPr id="24582" name="Picture 6"/>
          <p:cNvPicPr>
            <a:picLocks noChangeAspect="1" noChangeArrowheads="1"/>
          </p:cNvPicPr>
          <p:nvPr/>
        </p:nvPicPr>
        <p:blipFill>
          <a:blip r:embed="rId6" cstate="print"/>
          <a:srcRect l="23955" t="34046" r="45672" b="47778"/>
          <a:stretch>
            <a:fillRect/>
          </a:stretch>
        </p:blipFill>
        <p:spPr bwMode="auto">
          <a:xfrm>
            <a:off x="3436358" y="5681970"/>
            <a:ext cx="3493827" cy="1176055"/>
          </a:xfrm>
          <a:prstGeom prst="rect">
            <a:avLst/>
          </a:prstGeom>
          <a:noFill/>
          <a:ln w="9525">
            <a:solidFill>
              <a:srgbClr val="000000"/>
            </a:solidFill>
            <a:miter lim="800000"/>
            <a:headEnd/>
            <a:tailEnd/>
          </a:ln>
        </p:spPr>
      </p:pic>
      <p:pic>
        <p:nvPicPr>
          <p:cNvPr id="24583" name="Picture 7"/>
          <p:cNvPicPr>
            <a:picLocks noChangeAspect="1" noChangeArrowheads="1"/>
          </p:cNvPicPr>
          <p:nvPr/>
        </p:nvPicPr>
        <p:blipFill>
          <a:blip r:embed="rId7" cstate="print"/>
          <a:srcRect l="25448" t="28524" r="26866" b="15622"/>
          <a:stretch>
            <a:fillRect/>
          </a:stretch>
        </p:blipFill>
        <p:spPr bwMode="auto">
          <a:xfrm rot="20682302">
            <a:off x="290253" y="3413987"/>
            <a:ext cx="4195157" cy="2763945"/>
          </a:xfrm>
          <a:prstGeom prst="rect">
            <a:avLst/>
          </a:prstGeom>
          <a:noFill/>
          <a:ln w="9525">
            <a:solidFill>
              <a:srgbClr val="000000"/>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6886" y="121329"/>
            <a:ext cx="8671354" cy="954107"/>
          </a:xfrm>
          <a:prstGeom prst="rect">
            <a:avLst/>
          </a:prstGeom>
          <a:noFill/>
        </p:spPr>
        <p:txBody>
          <a:bodyPr wrap="square" rtlCol="0">
            <a:spAutoFit/>
          </a:bodyPr>
          <a:lstStyle/>
          <a:p>
            <a:pPr algn="ctr"/>
            <a:r>
              <a:rPr lang="en-IE" sz="2800" b="1" dirty="0">
                <a:solidFill>
                  <a:schemeClr val="tx2">
                    <a:lumMod val="50000"/>
                  </a:schemeClr>
                </a:solidFill>
              </a:rPr>
              <a:t>Phosphorus is the main cause of nutrient pollution </a:t>
            </a:r>
          </a:p>
          <a:p>
            <a:pPr algn="ctr"/>
            <a:r>
              <a:rPr lang="en-IE" sz="2800" b="1" dirty="0">
                <a:solidFill>
                  <a:schemeClr val="tx2">
                    <a:lumMod val="50000"/>
                  </a:schemeClr>
                </a:solidFill>
              </a:rPr>
              <a:t>in Irish lakes</a:t>
            </a:r>
          </a:p>
        </p:txBody>
      </p:sp>
      <p:sp>
        <p:nvSpPr>
          <p:cNvPr id="14" name="TextBox 13"/>
          <p:cNvSpPr txBox="1"/>
          <p:nvPr/>
        </p:nvSpPr>
        <p:spPr>
          <a:xfrm>
            <a:off x="106887" y="3808883"/>
            <a:ext cx="9037113" cy="2985433"/>
          </a:xfrm>
          <a:prstGeom prst="rect">
            <a:avLst/>
          </a:prstGeom>
          <a:noFill/>
        </p:spPr>
        <p:txBody>
          <a:bodyPr wrap="square" rtlCol="0">
            <a:spAutoFit/>
          </a:bodyPr>
          <a:lstStyle/>
          <a:p>
            <a:r>
              <a:rPr lang="en-IE" sz="2400" dirty="0"/>
              <a:t>As well as changing the ecology of the lake nutrient pollution can make the lake unusable for drinking water. Algal blooms can :</a:t>
            </a:r>
          </a:p>
          <a:p>
            <a:pPr marL="342900" indent="-342900">
              <a:spcBef>
                <a:spcPts val="600"/>
              </a:spcBef>
              <a:buFont typeface="Arial" panose="020B0604020202020204" pitchFamily="34" charset="0"/>
              <a:buChar char="•"/>
            </a:pPr>
            <a:r>
              <a:rPr lang="en-IE" sz="2400" dirty="0"/>
              <a:t>Clog filters and make it difficult to abstract water .</a:t>
            </a:r>
          </a:p>
          <a:p>
            <a:pPr marL="342900" indent="-342900">
              <a:spcBef>
                <a:spcPts val="600"/>
              </a:spcBef>
              <a:buFont typeface="Arial" panose="020B0604020202020204" pitchFamily="34" charset="0"/>
              <a:buChar char="•"/>
            </a:pPr>
            <a:r>
              <a:rPr lang="en-IE" sz="2400" dirty="0"/>
              <a:t>Some contain toxins that can make the water unusable and can poison livestock and other animals.</a:t>
            </a:r>
          </a:p>
          <a:p>
            <a:pPr marL="342900" indent="-342900">
              <a:spcBef>
                <a:spcPts val="600"/>
              </a:spcBef>
              <a:buFont typeface="Arial" panose="020B0604020202020204" pitchFamily="34" charset="0"/>
              <a:buChar char="•"/>
            </a:pPr>
            <a:r>
              <a:rPr lang="en-IE" sz="2400" dirty="0"/>
              <a:t>Destroy trout fisheries.</a:t>
            </a:r>
          </a:p>
          <a:p>
            <a:pPr marL="342900" indent="-342900">
              <a:spcBef>
                <a:spcPts val="600"/>
              </a:spcBef>
              <a:buFont typeface="Arial" panose="020B0604020202020204" pitchFamily="34" charset="0"/>
              <a:buChar char="•"/>
            </a:pPr>
            <a:r>
              <a:rPr lang="en-IE" sz="2400" dirty="0"/>
              <a:t>Reduce recreational value of lakes.</a:t>
            </a:r>
          </a:p>
        </p:txBody>
      </p:sp>
      <p:grpSp>
        <p:nvGrpSpPr>
          <p:cNvPr id="10" name="Group 9">
            <a:extLst>
              <a:ext uri="{FF2B5EF4-FFF2-40B4-BE49-F238E27FC236}">
                <a16:creationId xmlns:a16="http://schemas.microsoft.com/office/drawing/2014/main" id="{48AE08BA-651C-4AE0-BD93-FBA2BC33584E}"/>
              </a:ext>
            </a:extLst>
          </p:cNvPr>
          <p:cNvGrpSpPr/>
          <p:nvPr/>
        </p:nvGrpSpPr>
        <p:grpSpPr>
          <a:xfrm>
            <a:off x="252133" y="1122833"/>
            <a:ext cx="8526107" cy="2686050"/>
            <a:chOff x="252133" y="1122833"/>
            <a:chExt cx="8526107" cy="2686050"/>
          </a:xfrm>
        </p:grpSpPr>
        <p:grpSp>
          <p:nvGrpSpPr>
            <p:cNvPr id="2" name="Group 1"/>
            <p:cNvGrpSpPr/>
            <p:nvPr/>
          </p:nvGrpSpPr>
          <p:grpSpPr>
            <a:xfrm>
              <a:off x="252133" y="1122833"/>
              <a:ext cx="3637331" cy="2686050"/>
              <a:chOff x="3800475" y="3543300"/>
              <a:chExt cx="3400425" cy="2381250"/>
            </a:xfrm>
          </p:grpSpPr>
          <p:pic>
            <p:nvPicPr>
              <p:cNvPr id="3" name="Picture 3"/>
              <p:cNvPicPr>
                <a:picLocks noChangeAspect="1" noChangeArrowheads="1"/>
              </p:cNvPicPr>
              <p:nvPr/>
            </p:nvPicPr>
            <p:blipFill>
              <a:blip r:embed="rId3" cstate="print"/>
              <a:srcRect l="1132" t="4423" r="31509" b="3440"/>
              <a:stretch>
                <a:fillRect/>
              </a:stretch>
            </p:blipFill>
            <p:spPr bwMode="auto">
              <a:xfrm>
                <a:off x="3800475" y="3543300"/>
                <a:ext cx="3400425" cy="2381250"/>
              </a:xfrm>
              <a:prstGeom prst="rect">
                <a:avLst/>
              </a:prstGeom>
              <a:noFill/>
              <a:ln w="9525">
                <a:noFill/>
                <a:miter lim="800000"/>
                <a:headEnd/>
                <a:tailEnd/>
              </a:ln>
              <a:effectLst/>
            </p:spPr>
          </p:pic>
          <p:sp>
            <p:nvSpPr>
              <p:cNvPr id="4" name="TextBox 3"/>
              <p:cNvSpPr txBox="1"/>
              <p:nvPr/>
            </p:nvSpPr>
            <p:spPr>
              <a:xfrm>
                <a:off x="5268572" y="4448175"/>
                <a:ext cx="1134737" cy="709414"/>
              </a:xfrm>
              <a:prstGeom prst="rect">
                <a:avLst/>
              </a:prstGeom>
              <a:noFill/>
            </p:spPr>
            <p:txBody>
              <a:bodyPr wrap="none" rtlCol="0">
                <a:spAutoFit/>
              </a:bodyPr>
              <a:lstStyle/>
              <a:p>
                <a:pPr algn="ctr"/>
                <a:r>
                  <a:rPr lang="en-IE" sz="1400" b="1" dirty="0"/>
                  <a:t>Phosphorus </a:t>
                </a:r>
              </a:p>
              <a:p>
                <a:pPr algn="ctr"/>
                <a:r>
                  <a:rPr lang="en-IE" sz="1400" b="1" dirty="0"/>
                  <a:t>in Lakes</a:t>
                </a:r>
              </a:p>
              <a:p>
                <a:endParaRPr lang="en-IE" dirty="0"/>
              </a:p>
            </p:txBody>
          </p:sp>
          <p:sp>
            <p:nvSpPr>
              <p:cNvPr id="5" name="TextBox 4"/>
              <p:cNvSpPr txBox="1"/>
              <p:nvPr/>
            </p:nvSpPr>
            <p:spPr>
              <a:xfrm>
                <a:off x="5631233" y="3625651"/>
                <a:ext cx="409416" cy="300137"/>
              </a:xfrm>
              <a:prstGeom prst="rect">
                <a:avLst/>
              </a:prstGeom>
              <a:noFill/>
            </p:spPr>
            <p:txBody>
              <a:bodyPr wrap="none" rtlCol="0">
                <a:spAutoFit/>
              </a:bodyPr>
              <a:lstStyle/>
              <a:p>
                <a:r>
                  <a:rPr lang="en-IE" sz="1600" b="1" dirty="0">
                    <a:solidFill>
                      <a:schemeClr val="bg1"/>
                    </a:solidFill>
                  </a:rPr>
                  <a:t>2%</a:t>
                </a:r>
              </a:p>
            </p:txBody>
          </p:sp>
          <p:sp>
            <p:nvSpPr>
              <p:cNvPr id="6" name="TextBox 5"/>
              <p:cNvSpPr txBox="1"/>
              <p:nvPr/>
            </p:nvSpPr>
            <p:spPr>
              <a:xfrm>
                <a:off x="5248275" y="3771900"/>
                <a:ext cx="409416" cy="300137"/>
              </a:xfrm>
              <a:prstGeom prst="rect">
                <a:avLst/>
              </a:prstGeom>
              <a:noFill/>
            </p:spPr>
            <p:txBody>
              <a:bodyPr wrap="none" rtlCol="0">
                <a:spAutoFit/>
              </a:bodyPr>
              <a:lstStyle/>
              <a:p>
                <a:r>
                  <a:rPr lang="en-IE" sz="1600" b="1" dirty="0"/>
                  <a:t>9%</a:t>
                </a:r>
              </a:p>
            </p:txBody>
          </p:sp>
          <p:sp>
            <p:nvSpPr>
              <p:cNvPr id="7" name="TextBox 6"/>
              <p:cNvSpPr txBox="1"/>
              <p:nvPr/>
            </p:nvSpPr>
            <p:spPr>
              <a:xfrm>
                <a:off x="4781550" y="4457700"/>
                <a:ext cx="505327" cy="300137"/>
              </a:xfrm>
              <a:prstGeom prst="rect">
                <a:avLst/>
              </a:prstGeom>
              <a:noFill/>
            </p:spPr>
            <p:txBody>
              <a:bodyPr wrap="none" rtlCol="0">
                <a:spAutoFit/>
              </a:bodyPr>
              <a:lstStyle/>
              <a:p>
                <a:r>
                  <a:rPr lang="en-IE" sz="1600" b="1" dirty="0"/>
                  <a:t>21%</a:t>
                </a:r>
              </a:p>
            </p:txBody>
          </p:sp>
          <p:sp>
            <p:nvSpPr>
              <p:cNvPr id="8" name="TextBox 7"/>
              <p:cNvSpPr txBox="1"/>
              <p:nvPr/>
            </p:nvSpPr>
            <p:spPr>
              <a:xfrm>
                <a:off x="5657850" y="5381625"/>
                <a:ext cx="505327" cy="300137"/>
              </a:xfrm>
              <a:prstGeom prst="rect">
                <a:avLst/>
              </a:prstGeom>
              <a:noFill/>
            </p:spPr>
            <p:txBody>
              <a:bodyPr wrap="none" rtlCol="0">
                <a:spAutoFit/>
              </a:bodyPr>
              <a:lstStyle/>
              <a:p>
                <a:r>
                  <a:rPr lang="en-IE" sz="1600" b="1" dirty="0"/>
                  <a:t>34%</a:t>
                </a:r>
              </a:p>
            </p:txBody>
          </p:sp>
          <p:sp>
            <p:nvSpPr>
              <p:cNvPr id="9" name="TextBox 8"/>
              <p:cNvSpPr txBox="1"/>
              <p:nvPr/>
            </p:nvSpPr>
            <p:spPr>
              <a:xfrm>
                <a:off x="6334125" y="4152900"/>
                <a:ext cx="505327" cy="300137"/>
              </a:xfrm>
              <a:prstGeom prst="rect">
                <a:avLst/>
              </a:prstGeom>
              <a:noFill/>
            </p:spPr>
            <p:txBody>
              <a:bodyPr wrap="none" rtlCol="0">
                <a:spAutoFit/>
              </a:bodyPr>
              <a:lstStyle/>
              <a:p>
                <a:r>
                  <a:rPr lang="en-IE" sz="1600" b="1" dirty="0">
                    <a:solidFill>
                      <a:schemeClr val="bg1"/>
                    </a:solidFill>
                  </a:rPr>
                  <a:t>34%</a:t>
                </a:r>
              </a:p>
            </p:txBody>
          </p:sp>
        </p:grpSp>
        <p:sp>
          <p:nvSpPr>
            <p:cNvPr id="15" name="TextBox 14"/>
            <p:cNvSpPr txBox="1"/>
            <p:nvPr/>
          </p:nvSpPr>
          <p:spPr>
            <a:xfrm>
              <a:off x="4472721" y="1393117"/>
              <a:ext cx="4305519" cy="2246769"/>
            </a:xfrm>
            <a:prstGeom prst="rect">
              <a:avLst/>
            </a:prstGeom>
            <a:noFill/>
          </p:spPr>
          <p:txBody>
            <a:bodyPr wrap="square" rtlCol="0">
              <a:spAutoFit/>
            </a:bodyPr>
            <a:lstStyle/>
            <a:p>
              <a:r>
                <a:rPr lang="en-IE" sz="2800" dirty="0"/>
                <a:t>One-third of the 222 lakes monitored in Ireland have too much </a:t>
              </a:r>
              <a:r>
                <a:rPr lang="en-IE" sz="2800" b="1" dirty="0"/>
                <a:t>P</a:t>
              </a:r>
              <a:r>
                <a:rPr lang="en-IE" sz="2800" dirty="0"/>
                <a:t> and show the signs of artificial enrichment.</a:t>
              </a:r>
            </a:p>
          </p:txBody>
        </p:sp>
      </p:grpSp>
      <p:sp>
        <p:nvSpPr>
          <p:cNvPr id="13" name="Slide Number Placeholder 12"/>
          <p:cNvSpPr>
            <a:spLocks noGrp="1"/>
          </p:cNvSpPr>
          <p:nvPr>
            <p:ph type="sldNum" sz="quarter" idx="12"/>
          </p:nvPr>
        </p:nvSpPr>
        <p:spPr/>
        <p:txBody>
          <a:bodyPr/>
          <a:lstStyle/>
          <a:p>
            <a:fld id="{496B6A5C-BCA4-46CC-B9D2-1A807C7011A4}" type="slidenum">
              <a:rPr lang="en-IE" smtClean="0"/>
              <a:pPr/>
              <a:t>14</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66AC4-E08D-486F-906B-B0F9700C1FFE}"/>
              </a:ext>
            </a:extLst>
          </p:cNvPr>
          <p:cNvSpPr>
            <a:spLocks noGrp="1"/>
          </p:cNvSpPr>
          <p:nvPr>
            <p:ph type="sldNum" sz="quarter" idx="12"/>
          </p:nvPr>
        </p:nvSpPr>
        <p:spPr/>
        <p:txBody>
          <a:bodyPr/>
          <a:lstStyle/>
          <a:p>
            <a:fld id="{496B6A5C-BCA4-46CC-B9D2-1A807C7011A4}" type="slidenum">
              <a:rPr lang="en-IE" smtClean="0"/>
              <a:pPr/>
              <a:t>15</a:t>
            </a:fld>
            <a:endParaRPr lang="en-IE"/>
          </a:p>
        </p:txBody>
      </p:sp>
      <p:sp>
        <p:nvSpPr>
          <p:cNvPr id="5" name="TextBox 4">
            <a:extLst>
              <a:ext uri="{FF2B5EF4-FFF2-40B4-BE49-F238E27FC236}">
                <a16:creationId xmlns:a16="http://schemas.microsoft.com/office/drawing/2014/main" id="{40BC2935-D953-402F-9C4B-E18843BCEBE4}"/>
              </a:ext>
            </a:extLst>
          </p:cNvPr>
          <p:cNvSpPr txBox="1"/>
          <p:nvPr/>
        </p:nvSpPr>
        <p:spPr>
          <a:xfrm>
            <a:off x="827609" y="2905780"/>
            <a:ext cx="7488781" cy="584775"/>
          </a:xfrm>
          <a:prstGeom prst="rect">
            <a:avLst/>
          </a:prstGeom>
          <a:noFill/>
        </p:spPr>
        <p:txBody>
          <a:bodyPr wrap="none" rtlCol="0">
            <a:spAutoFit/>
          </a:bodyPr>
          <a:lstStyle/>
          <a:p>
            <a:r>
              <a:rPr lang="en-IE" sz="3200" b="1" dirty="0">
                <a:solidFill>
                  <a:schemeClr val="tx2">
                    <a:lumMod val="50000"/>
                  </a:schemeClr>
                </a:solidFill>
              </a:rPr>
              <a:t>Where do the excess nutrients come from</a:t>
            </a:r>
            <a:r>
              <a:rPr lang="en-IE" sz="3200" b="1" dirty="0"/>
              <a:t>?</a:t>
            </a:r>
          </a:p>
        </p:txBody>
      </p:sp>
    </p:spTree>
    <p:extLst>
      <p:ext uri="{BB962C8B-B14F-4D97-AF65-F5344CB8AC3E}">
        <p14:creationId xmlns:p14="http://schemas.microsoft.com/office/powerpoint/2010/main" val="416428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urry spreading.jpg"/>
          <p:cNvPicPr>
            <a:picLocks noChangeAspect="1"/>
          </p:cNvPicPr>
          <p:nvPr/>
        </p:nvPicPr>
        <p:blipFill>
          <a:blip r:embed="rId3" cstate="print"/>
          <a:srcRect l="30112" t="25542" r="10444" b="9566"/>
          <a:stretch>
            <a:fillRect/>
          </a:stretch>
        </p:blipFill>
        <p:spPr>
          <a:xfrm>
            <a:off x="127642" y="4195937"/>
            <a:ext cx="3568126" cy="2194230"/>
          </a:xfrm>
          <a:prstGeom prst="rect">
            <a:avLst/>
          </a:prstGeom>
        </p:spPr>
      </p:pic>
      <p:sp>
        <p:nvSpPr>
          <p:cNvPr id="5" name="TextBox 4"/>
          <p:cNvSpPr txBox="1"/>
          <p:nvPr/>
        </p:nvSpPr>
        <p:spPr>
          <a:xfrm>
            <a:off x="3768794" y="2375014"/>
            <a:ext cx="5247564" cy="3939540"/>
          </a:xfrm>
          <a:prstGeom prst="rect">
            <a:avLst/>
          </a:prstGeom>
          <a:noFill/>
        </p:spPr>
        <p:txBody>
          <a:bodyPr wrap="square" rtlCol="0">
            <a:spAutoFit/>
          </a:bodyPr>
          <a:lstStyle/>
          <a:p>
            <a:pPr marL="180975" indent="-180975">
              <a:spcBef>
                <a:spcPts val="300"/>
              </a:spcBef>
              <a:spcAft>
                <a:spcPts val="600"/>
              </a:spcAft>
              <a:buFont typeface="Arial" panose="020B0604020202020204" pitchFamily="34" charset="0"/>
              <a:buChar char="•"/>
            </a:pPr>
            <a:r>
              <a:rPr lang="en-IE" sz="2000" dirty="0"/>
              <a:t>Artificial fertilizer and animal manure (slurries) are the sources of N and P.</a:t>
            </a:r>
          </a:p>
          <a:p>
            <a:pPr marL="180975" indent="-180975">
              <a:spcBef>
                <a:spcPts val="300"/>
              </a:spcBef>
              <a:spcAft>
                <a:spcPts val="600"/>
              </a:spcAft>
              <a:buFont typeface="Arial" panose="020B0604020202020204" pitchFamily="34" charset="0"/>
              <a:buChar char="•"/>
            </a:pPr>
            <a:r>
              <a:rPr lang="en-IE" sz="2000" dirty="0"/>
              <a:t>Cattle and pigs that are housed produce a lot of waste or slurry that must be stored in tanks.</a:t>
            </a:r>
          </a:p>
          <a:p>
            <a:pPr marL="180975" indent="-180975">
              <a:spcBef>
                <a:spcPts val="300"/>
              </a:spcBef>
              <a:spcAft>
                <a:spcPts val="600"/>
              </a:spcAft>
              <a:buFont typeface="Arial" panose="020B0604020202020204" pitchFamily="34" charset="0"/>
              <a:buChar char="•"/>
            </a:pPr>
            <a:r>
              <a:rPr lang="en-IE" sz="2000" dirty="0"/>
              <a:t>Slurries contain N and P and are spread as fertilizer on grass pastures.</a:t>
            </a:r>
          </a:p>
          <a:p>
            <a:pPr marL="180975" indent="-180975">
              <a:spcBef>
                <a:spcPts val="300"/>
              </a:spcBef>
              <a:spcAft>
                <a:spcPts val="600"/>
              </a:spcAft>
              <a:buFont typeface="Arial" panose="020B0604020202020204" pitchFamily="34" charset="0"/>
              <a:buChar char="•"/>
            </a:pPr>
            <a:r>
              <a:rPr lang="en-IE" sz="2000" dirty="0"/>
              <a:t>Care has to be taken in the use of fertilizers, otherwise nutrients will end up in rivers and lakes rather than in the crop.</a:t>
            </a:r>
          </a:p>
          <a:p>
            <a:pPr marL="180975">
              <a:spcBef>
                <a:spcPts val="300"/>
              </a:spcBef>
              <a:spcAft>
                <a:spcPts val="600"/>
              </a:spcAft>
            </a:pPr>
            <a:r>
              <a:rPr lang="en-IE" sz="2000" dirty="0"/>
              <a:t>e.g. If the land is too wet, nutrients in the slurry may run-off into drains and streams.</a:t>
            </a:r>
          </a:p>
        </p:txBody>
      </p:sp>
      <p:sp>
        <p:nvSpPr>
          <p:cNvPr id="9" name="TextBox 8"/>
          <p:cNvSpPr txBox="1"/>
          <p:nvPr/>
        </p:nvSpPr>
        <p:spPr>
          <a:xfrm>
            <a:off x="160270" y="894111"/>
            <a:ext cx="8682516" cy="430887"/>
          </a:xfrm>
          <a:prstGeom prst="rect">
            <a:avLst/>
          </a:prstGeom>
          <a:noFill/>
        </p:spPr>
        <p:txBody>
          <a:bodyPr wrap="square" rtlCol="0">
            <a:spAutoFit/>
          </a:bodyPr>
          <a:lstStyle/>
          <a:p>
            <a:pPr algn="ctr"/>
            <a:r>
              <a:rPr lang="en-IE" sz="2200" b="1" dirty="0"/>
              <a:t>Intensive agriculture is the main source of nutrient pollution in Ireland. </a:t>
            </a:r>
          </a:p>
        </p:txBody>
      </p:sp>
      <p:sp>
        <p:nvSpPr>
          <p:cNvPr id="11" name="TextBox 10"/>
          <p:cNvSpPr txBox="1"/>
          <p:nvPr/>
        </p:nvSpPr>
        <p:spPr>
          <a:xfrm>
            <a:off x="3768794" y="1564320"/>
            <a:ext cx="5225509" cy="707886"/>
          </a:xfrm>
          <a:prstGeom prst="rect">
            <a:avLst/>
          </a:prstGeom>
          <a:noFill/>
        </p:spPr>
        <p:txBody>
          <a:bodyPr wrap="square" rtlCol="0">
            <a:spAutoFit/>
          </a:bodyPr>
          <a:lstStyle/>
          <a:p>
            <a:r>
              <a:rPr lang="en-IE" sz="2000" dirty="0"/>
              <a:t>N and P fertilizers are needed to support production of grass and crops.</a:t>
            </a:r>
          </a:p>
        </p:txBody>
      </p:sp>
      <p:pic>
        <p:nvPicPr>
          <p:cNvPr id="12" name="Picture 11" descr="fertiliser-bags-2-1280x720.jpg"/>
          <p:cNvPicPr>
            <a:picLocks noChangeAspect="1"/>
          </p:cNvPicPr>
          <p:nvPr/>
        </p:nvPicPr>
        <p:blipFill>
          <a:blip r:embed="rId4" cstate="print"/>
          <a:srcRect r="19302"/>
          <a:stretch>
            <a:fillRect/>
          </a:stretch>
        </p:blipFill>
        <p:spPr>
          <a:xfrm>
            <a:off x="163772" y="1649374"/>
            <a:ext cx="3536961" cy="2465425"/>
          </a:xfrm>
          <a:prstGeom prst="rect">
            <a:avLst/>
          </a:prstGeom>
        </p:spPr>
      </p:pic>
      <p:sp>
        <p:nvSpPr>
          <p:cNvPr id="7" name="Slide Number Placeholder 6"/>
          <p:cNvSpPr>
            <a:spLocks noGrp="1"/>
          </p:cNvSpPr>
          <p:nvPr>
            <p:ph type="sldNum" sz="quarter" idx="12"/>
          </p:nvPr>
        </p:nvSpPr>
        <p:spPr/>
        <p:txBody>
          <a:bodyPr/>
          <a:lstStyle/>
          <a:p>
            <a:fld id="{496B6A5C-BCA4-46CC-B9D2-1A807C7011A4}" type="slidenum">
              <a:rPr lang="en-IE" smtClean="0"/>
              <a:pPr/>
              <a:t>16</a:t>
            </a:fld>
            <a:endParaRPr lang="en-IE"/>
          </a:p>
        </p:txBody>
      </p:sp>
      <p:sp>
        <p:nvSpPr>
          <p:cNvPr id="8" name="TextBox 7">
            <a:extLst>
              <a:ext uri="{FF2B5EF4-FFF2-40B4-BE49-F238E27FC236}">
                <a16:creationId xmlns:a16="http://schemas.microsoft.com/office/drawing/2014/main" id="{2C3589EF-2292-4A8C-9F25-F6DE9EB1DBFF}"/>
              </a:ext>
            </a:extLst>
          </p:cNvPr>
          <p:cNvSpPr txBox="1"/>
          <p:nvPr/>
        </p:nvSpPr>
        <p:spPr>
          <a:xfrm>
            <a:off x="21266" y="158897"/>
            <a:ext cx="8515399" cy="400110"/>
          </a:xfrm>
          <a:prstGeom prst="rect">
            <a:avLst/>
          </a:prstGeom>
          <a:noFill/>
        </p:spPr>
        <p:txBody>
          <a:bodyPr wrap="square" rtlCol="0">
            <a:spAutoFit/>
          </a:bodyPr>
          <a:lstStyle/>
          <a:p>
            <a:r>
              <a:rPr lang="en-IE" sz="2000" b="1" dirty="0"/>
              <a:t>Where do the excess nutrients come from?... continued</a:t>
            </a:r>
          </a:p>
        </p:txBody>
      </p:sp>
      <p:sp>
        <p:nvSpPr>
          <p:cNvPr id="3" name="TextBox 2">
            <a:extLst>
              <a:ext uri="{FF2B5EF4-FFF2-40B4-BE49-F238E27FC236}">
                <a16:creationId xmlns:a16="http://schemas.microsoft.com/office/drawing/2014/main" id="{F8D1B87F-2EA2-4AA3-8B8D-B207E58E3E26}"/>
              </a:ext>
            </a:extLst>
          </p:cNvPr>
          <p:cNvSpPr txBox="1"/>
          <p:nvPr/>
        </p:nvSpPr>
        <p:spPr>
          <a:xfrm>
            <a:off x="216002" y="3708000"/>
            <a:ext cx="1740390" cy="338554"/>
          </a:xfrm>
          <a:prstGeom prst="rect">
            <a:avLst/>
          </a:prstGeom>
          <a:solidFill>
            <a:schemeClr val="bg1"/>
          </a:solidFill>
        </p:spPr>
        <p:txBody>
          <a:bodyPr wrap="square" rtlCol="0">
            <a:spAutoFit/>
          </a:bodyPr>
          <a:lstStyle/>
          <a:p>
            <a:r>
              <a:rPr lang="en-IE" sz="1600" b="1" dirty="0"/>
              <a:t>Artificial fertiliser</a:t>
            </a:r>
          </a:p>
        </p:txBody>
      </p:sp>
      <p:sp>
        <p:nvSpPr>
          <p:cNvPr id="10" name="TextBox 9">
            <a:extLst>
              <a:ext uri="{FF2B5EF4-FFF2-40B4-BE49-F238E27FC236}">
                <a16:creationId xmlns:a16="http://schemas.microsoft.com/office/drawing/2014/main" id="{34B6DA09-CE6B-4F56-85A7-63BC21BE859E}"/>
              </a:ext>
            </a:extLst>
          </p:cNvPr>
          <p:cNvSpPr txBox="1"/>
          <p:nvPr/>
        </p:nvSpPr>
        <p:spPr>
          <a:xfrm>
            <a:off x="160270" y="5976000"/>
            <a:ext cx="2455339" cy="338554"/>
          </a:xfrm>
          <a:prstGeom prst="rect">
            <a:avLst/>
          </a:prstGeom>
          <a:solidFill>
            <a:schemeClr val="bg1"/>
          </a:solidFill>
        </p:spPr>
        <p:txBody>
          <a:bodyPr wrap="square" rtlCol="0">
            <a:spAutoFit/>
          </a:bodyPr>
          <a:lstStyle/>
          <a:p>
            <a:r>
              <a:rPr lang="en-IE" sz="1600" b="1" dirty="0"/>
              <a:t>Manure / slurry spreading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01" y="133694"/>
            <a:ext cx="7488781" cy="584775"/>
          </a:xfrm>
          <a:prstGeom prst="rect">
            <a:avLst/>
          </a:prstGeom>
          <a:noFill/>
        </p:spPr>
        <p:txBody>
          <a:bodyPr wrap="none" rtlCol="0">
            <a:spAutoFit/>
          </a:bodyPr>
          <a:lstStyle/>
          <a:p>
            <a:r>
              <a:rPr lang="en-IE" sz="3200" b="1" dirty="0">
                <a:solidFill>
                  <a:schemeClr val="tx2">
                    <a:lumMod val="50000"/>
                  </a:schemeClr>
                </a:solidFill>
              </a:rPr>
              <a:t>Where do the excess nutrients come from?</a:t>
            </a:r>
          </a:p>
        </p:txBody>
      </p:sp>
      <p:pic>
        <p:nvPicPr>
          <p:cNvPr id="4" name="Picture 3" descr="wastewater-treatment-1-banner.jpg"/>
          <p:cNvPicPr>
            <a:picLocks noChangeAspect="1"/>
          </p:cNvPicPr>
          <p:nvPr/>
        </p:nvPicPr>
        <p:blipFill>
          <a:blip r:embed="rId3" cstate="print"/>
          <a:srcRect t="19000"/>
          <a:stretch>
            <a:fillRect/>
          </a:stretch>
        </p:blipFill>
        <p:spPr>
          <a:xfrm>
            <a:off x="5699040" y="1386475"/>
            <a:ext cx="2677962" cy="2711437"/>
          </a:xfrm>
          <a:prstGeom prst="rect">
            <a:avLst/>
          </a:prstGeom>
          <a:ln>
            <a:solidFill>
              <a:schemeClr val="tx1">
                <a:lumMod val="65000"/>
                <a:lumOff val="35000"/>
              </a:schemeClr>
            </a:solidFill>
          </a:ln>
        </p:spPr>
      </p:pic>
      <p:sp>
        <p:nvSpPr>
          <p:cNvPr id="7" name="TextBox 6"/>
          <p:cNvSpPr txBox="1"/>
          <p:nvPr/>
        </p:nvSpPr>
        <p:spPr>
          <a:xfrm>
            <a:off x="287081" y="3434427"/>
            <a:ext cx="5104097" cy="1200329"/>
          </a:xfrm>
          <a:prstGeom prst="rect">
            <a:avLst/>
          </a:prstGeom>
          <a:noFill/>
        </p:spPr>
        <p:txBody>
          <a:bodyPr wrap="square" rtlCol="0">
            <a:spAutoFit/>
          </a:bodyPr>
          <a:lstStyle/>
          <a:p>
            <a:r>
              <a:rPr lang="en-IE" sz="2400" dirty="0"/>
              <a:t>Breaks down the organic material in the waste  and removes the N and P contained in the waste.  </a:t>
            </a:r>
          </a:p>
        </p:txBody>
      </p:sp>
      <p:sp>
        <p:nvSpPr>
          <p:cNvPr id="11" name="TextBox 10"/>
          <p:cNvSpPr txBox="1"/>
          <p:nvPr/>
        </p:nvSpPr>
        <p:spPr>
          <a:xfrm>
            <a:off x="5572301" y="992610"/>
            <a:ext cx="2943301" cy="369332"/>
          </a:xfrm>
          <a:prstGeom prst="rect">
            <a:avLst/>
          </a:prstGeom>
          <a:noFill/>
        </p:spPr>
        <p:txBody>
          <a:bodyPr wrap="square" rtlCol="0">
            <a:spAutoFit/>
          </a:bodyPr>
          <a:lstStyle/>
          <a:p>
            <a:r>
              <a:rPr lang="en-IE" b="1" dirty="0"/>
              <a:t>Wastewater Treatment Plant</a:t>
            </a:r>
          </a:p>
        </p:txBody>
      </p:sp>
      <p:sp>
        <p:nvSpPr>
          <p:cNvPr id="15" name="TextBox 14"/>
          <p:cNvSpPr txBox="1"/>
          <p:nvPr/>
        </p:nvSpPr>
        <p:spPr>
          <a:xfrm>
            <a:off x="95501" y="697520"/>
            <a:ext cx="3927998" cy="461665"/>
          </a:xfrm>
          <a:prstGeom prst="rect">
            <a:avLst/>
          </a:prstGeom>
          <a:noFill/>
        </p:spPr>
        <p:txBody>
          <a:bodyPr wrap="none" rtlCol="0">
            <a:spAutoFit/>
          </a:bodyPr>
          <a:lstStyle/>
          <a:p>
            <a:r>
              <a:rPr lang="en-IE" sz="2400" dirty="0"/>
              <a:t>A number of possible sources</a:t>
            </a:r>
            <a:r>
              <a:rPr lang="en-IE" sz="2000" dirty="0"/>
              <a:t>:</a:t>
            </a:r>
          </a:p>
        </p:txBody>
      </p:sp>
      <p:sp>
        <p:nvSpPr>
          <p:cNvPr id="16" name="TextBox 15"/>
          <p:cNvSpPr txBox="1"/>
          <p:nvPr/>
        </p:nvSpPr>
        <p:spPr>
          <a:xfrm>
            <a:off x="137740" y="1078311"/>
            <a:ext cx="5487353" cy="523220"/>
          </a:xfrm>
          <a:prstGeom prst="rect">
            <a:avLst/>
          </a:prstGeom>
          <a:noFill/>
        </p:spPr>
        <p:txBody>
          <a:bodyPr wrap="square" rtlCol="0">
            <a:spAutoFit/>
          </a:bodyPr>
          <a:lstStyle/>
          <a:p>
            <a:r>
              <a:rPr lang="en-IE" sz="2800" b="1" dirty="0"/>
              <a:t>Urban wastewater (Raw sewage)</a:t>
            </a:r>
          </a:p>
        </p:txBody>
      </p:sp>
      <p:sp>
        <p:nvSpPr>
          <p:cNvPr id="17" name="TextBox 16"/>
          <p:cNvSpPr txBox="1"/>
          <p:nvPr/>
        </p:nvSpPr>
        <p:spPr>
          <a:xfrm>
            <a:off x="191855" y="1737582"/>
            <a:ext cx="5199323" cy="830997"/>
          </a:xfrm>
          <a:prstGeom prst="rect">
            <a:avLst/>
          </a:prstGeom>
          <a:noFill/>
        </p:spPr>
        <p:txBody>
          <a:bodyPr wrap="square" rtlCol="0">
            <a:spAutoFit/>
          </a:bodyPr>
          <a:lstStyle/>
          <a:p>
            <a:r>
              <a:rPr lang="en-IE" sz="2400" dirty="0"/>
              <a:t>In villages, towns and cities sewage should go to.....</a:t>
            </a:r>
          </a:p>
        </p:txBody>
      </p:sp>
      <p:cxnSp>
        <p:nvCxnSpPr>
          <p:cNvPr id="19" name="Straight Arrow Connector 18"/>
          <p:cNvCxnSpPr/>
          <p:nvPr/>
        </p:nvCxnSpPr>
        <p:spPr>
          <a:xfrm>
            <a:off x="2658980" y="2424512"/>
            <a:ext cx="291332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26" idx="2"/>
          </p:cNvCxnSpPr>
          <p:nvPr/>
        </p:nvCxnSpPr>
        <p:spPr>
          <a:xfrm>
            <a:off x="7038021" y="5038425"/>
            <a:ext cx="1239" cy="77706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37740" y="5642041"/>
            <a:ext cx="8591299" cy="1200329"/>
          </a:xfrm>
          <a:prstGeom prst="rect">
            <a:avLst/>
          </a:prstGeom>
        </p:spPr>
        <p:txBody>
          <a:bodyPr wrap="square">
            <a:spAutoFit/>
          </a:bodyPr>
          <a:lstStyle/>
          <a:p>
            <a:r>
              <a:rPr lang="en-IE" sz="2400" dirty="0"/>
              <a:t>This should not contain any organic matter or nutrients </a:t>
            </a:r>
            <a:r>
              <a:rPr lang="en-IE" sz="2400" b="1" dirty="0"/>
              <a:t>IF</a:t>
            </a:r>
            <a:r>
              <a:rPr lang="en-IE" sz="2400" dirty="0"/>
              <a:t> the plant is modern, not overloaded  and operating  properly.   This may not always be the case.....</a:t>
            </a:r>
          </a:p>
        </p:txBody>
      </p:sp>
      <p:sp>
        <p:nvSpPr>
          <p:cNvPr id="26" name="TextBox 25"/>
          <p:cNvSpPr txBox="1"/>
          <p:nvPr/>
        </p:nvSpPr>
        <p:spPr>
          <a:xfrm>
            <a:off x="5119675" y="4207428"/>
            <a:ext cx="3836691" cy="830997"/>
          </a:xfrm>
          <a:prstGeom prst="rect">
            <a:avLst/>
          </a:prstGeom>
          <a:noFill/>
        </p:spPr>
        <p:txBody>
          <a:bodyPr wrap="none" rtlCol="0">
            <a:spAutoFit/>
          </a:bodyPr>
          <a:lstStyle/>
          <a:p>
            <a:r>
              <a:rPr lang="en-IE" sz="2400" dirty="0"/>
              <a:t>Treated wastewater </a:t>
            </a:r>
          </a:p>
          <a:p>
            <a:r>
              <a:rPr lang="en-IE" sz="2400" dirty="0"/>
              <a:t>Is released to rivers and lakes</a:t>
            </a:r>
          </a:p>
        </p:txBody>
      </p:sp>
      <p:cxnSp>
        <p:nvCxnSpPr>
          <p:cNvPr id="29" name="Straight Arrow Connector 28"/>
          <p:cNvCxnSpPr>
            <a:cxnSpLocks/>
          </p:cNvCxnSpPr>
          <p:nvPr/>
        </p:nvCxnSpPr>
        <p:spPr>
          <a:xfrm>
            <a:off x="3707027" y="4447976"/>
            <a:ext cx="1322173" cy="0"/>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fld id="{496B6A5C-BCA4-46CC-B9D2-1A807C7011A4}" type="slidenum">
              <a:rPr lang="en-IE" smtClean="0"/>
              <a:pPr/>
              <a:t>17</a:t>
            </a:fld>
            <a:endParaRPr lang="en-I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ptic-tank-infographic---how-a-tank-treats-water.jpg"/>
          <p:cNvPicPr>
            <a:picLocks noChangeAspect="1"/>
          </p:cNvPicPr>
          <p:nvPr/>
        </p:nvPicPr>
        <p:blipFill>
          <a:blip r:embed="rId3" cstate="print"/>
          <a:stretch>
            <a:fillRect/>
          </a:stretch>
        </p:blipFill>
        <p:spPr>
          <a:xfrm>
            <a:off x="95895" y="1094001"/>
            <a:ext cx="3738603" cy="2689029"/>
          </a:xfrm>
          <a:prstGeom prst="rect">
            <a:avLst/>
          </a:prstGeom>
          <a:ln>
            <a:solidFill>
              <a:schemeClr val="tx1">
                <a:lumMod val="65000"/>
                <a:lumOff val="35000"/>
              </a:schemeClr>
            </a:solidFill>
          </a:ln>
        </p:spPr>
      </p:pic>
      <p:sp>
        <p:nvSpPr>
          <p:cNvPr id="4" name="TextBox 3"/>
          <p:cNvSpPr txBox="1"/>
          <p:nvPr/>
        </p:nvSpPr>
        <p:spPr>
          <a:xfrm>
            <a:off x="3986930" y="1370898"/>
            <a:ext cx="5016810" cy="830997"/>
          </a:xfrm>
          <a:prstGeom prst="rect">
            <a:avLst/>
          </a:prstGeom>
          <a:noFill/>
        </p:spPr>
        <p:txBody>
          <a:bodyPr wrap="square" rtlCol="0">
            <a:spAutoFit/>
          </a:bodyPr>
          <a:lstStyle/>
          <a:p>
            <a:r>
              <a:rPr lang="en-IE" sz="2400" dirty="0"/>
              <a:t>In rural areas waste from houses are treated in domestic septic tanks.</a:t>
            </a:r>
          </a:p>
        </p:txBody>
      </p:sp>
      <p:sp>
        <p:nvSpPr>
          <p:cNvPr id="5" name="TextBox 4"/>
          <p:cNvSpPr txBox="1"/>
          <p:nvPr/>
        </p:nvSpPr>
        <p:spPr>
          <a:xfrm>
            <a:off x="3986930" y="2485029"/>
            <a:ext cx="5048428" cy="1200329"/>
          </a:xfrm>
          <a:prstGeom prst="rect">
            <a:avLst/>
          </a:prstGeom>
          <a:noFill/>
        </p:spPr>
        <p:txBody>
          <a:bodyPr wrap="square" rtlCol="0">
            <a:spAutoFit/>
          </a:bodyPr>
          <a:lstStyle/>
          <a:p>
            <a:r>
              <a:rPr lang="en-IE" sz="2400" dirty="0"/>
              <a:t>Septic tanks need to properly located constructed and maintained otherwise they can be a source of pollution.</a:t>
            </a:r>
          </a:p>
        </p:txBody>
      </p:sp>
      <p:grpSp>
        <p:nvGrpSpPr>
          <p:cNvPr id="12" name="Group 11">
            <a:extLst>
              <a:ext uri="{FF2B5EF4-FFF2-40B4-BE49-F238E27FC236}">
                <a16:creationId xmlns:a16="http://schemas.microsoft.com/office/drawing/2014/main" id="{DDC8A4E5-CE5C-4312-AE40-AD8AD8E44366}"/>
              </a:ext>
            </a:extLst>
          </p:cNvPr>
          <p:cNvGrpSpPr/>
          <p:nvPr/>
        </p:nvGrpSpPr>
        <p:grpSpPr>
          <a:xfrm>
            <a:off x="95895" y="3912613"/>
            <a:ext cx="8814281" cy="2823878"/>
            <a:chOff x="95895" y="3920689"/>
            <a:chExt cx="8814281" cy="2823878"/>
          </a:xfrm>
        </p:grpSpPr>
        <p:sp>
          <p:nvSpPr>
            <p:cNvPr id="3" name="TextBox 2"/>
            <p:cNvSpPr txBox="1"/>
            <p:nvPr/>
          </p:nvSpPr>
          <p:spPr>
            <a:xfrm>
              <a:off x="3893365" y="4350120"/>
              <a:ext cx="4829683" cy="523220"/>
            </a:xfrm>
            <a:prstGeom prst="rect">
              <a:avLst/>
            </a:prstGeom>
            <a:noFill/>
          </p:spPr>
          <p:txBody>
            <a:bodyPr wrap="square" rtlCol="0">
              <a:spAutoFit/>
            </a:bodyPr>
            <a:lstStyle/>
            <a:p>
              <a:pPr algn="ctr"/>
              <a:r>
                <a:rPr lang="en-IE" sz="2800" b="1" dirty="0"/>
                <a:t>Forestry</a:t>
              </a:r>
            </a:p>
          </p:txBody>
        </p:sp>
        <p:pic>
          <p:nvPicPr>
            <p:cNvPr id="6" name="Picture 5" descr="IMG_2145.JPG"/>
            <p:cNvPicPr/>
            <p:nvPr/>
          </p:nvPicPr>
          <p:blipFill>
            <a:blip r:embed="rId4" cstate="print"/>
            <a:srcRect l="19328" t="7404" r="7853" b="20085"/>
            <a:stretch>
              <a:fillRect/>
            </a:stretch>
          </p:blipFill>
          <p:spPr>
            <a:xfrm>
              <a:off x="95895" y="3920689"/>
              <a:ext cx="3738603" cy="2823878"/>
            </a:xfrm>
            <a:prstGeom prst="rect">
              <a:avLst/>
            </a:prstGeom>
            <a:ln>
              <a:solidFill>
                <a:schemeClr val="tx1">
                  <a:lumMod val="65000"/>
                  <a:lumOff val="35000"/>
                </a:schemeClr>
              </a:solidFill>
            </a:ln>
          </p:spPr>
        </p:pic>
        <p:sp>
          <p:nvSpPr>
            <p:cNvPr id="7" name="TextBox 6"/>
            <p:cNvSpPr txBox="1"/>
            <p:nvPr/>
          </p:nvSpPr>
          <p:spPr>
            <a:xfrm>
              <a:off x="3893365" y="5180383"/>
              <a:ext cx="5016811" cy="1200329"/>
            </a:xfrm>
            <a:prstGeom prst="rect">
              <a:avLst/>
            </a:prstGeom>
            <a:noFill/>
          </p:spPr>
          <p:txBody>
            <a:bodyPr wrap="square" rtlCol="0">
              <a:spAutoFit/>
            </a:bodyPr>
            <a:lstStyle/>
            <a:p>
              <a:r>
                <a:rPr lang="en-IE" sz="2400" dirty="0"/>
                <a:t>Conifer plantations can acidify streams but also release nutrients and sediment when clear-felled</a:t>
              </a:r>
            </a:p>
          </p:txBody>
        </p:sp>
      </p:grpSp>
      <p:sp>
        <p:nvSpPr>
          <p:cNvPr id="10" name="Slide Number Placeholder 9"/>
          <p:cNvSpPr>
            <a:spLocks noGrp="1"/>
          </p:cNvSpPr>
          <p:nvPr>
            <p:ph type="sldNum" sz="quarter" idx="12"/>
          </p:nvPr>
        </p:nvSpPr>
        <p:spPr/>
        <p:txBody>
          <a:bodyPr/>
          <a:lstStyle/>
          <a:p>
            <a:fld id="{496B6A5C-BCA4-46CC-B9D2-1A807C7011A4}" type="slidenum">
              <a:rPr lang="en-IE" smtClean="0"/>
              <a:pPr/>
              <a:t>18</a:t>
            </a:fld>
            <a:endParaRPr lang="en-IE"/>
          </a:p>
        </p:txBody>
      </p:sp>
      <p:sp>
        <p:nvSpPr>
          <p:cNvPr id="11" name="TextBox 10">
            <a:extLst>
              <a:ext uri="{FF2B5EF4-FFF2-40B4-BE49-F238E27FC236}">
                <a16:creationId xmlns:a16="http://schemas.microsoft.com/office/drawing/2014/main" id="{5C943F44-AE85-455D-B88C-BF4181FCFAE4}"/>
              </a:ext>
            </a:extLst>
          </p:cNvPr>
          <p:cNvSpPr txBox="1"/>
          <p:nvPr/>
        </p:nvSpPr>
        <p:spPr>
          <a:xfrm>
            <a:off x="95895" y="316087"/>
            <a:ext cx="8515399" cy="523220"/>
          </a:xfrm>
          <a:prstGeom prst="rect">
            <a:avLst/>
          </a:prstGeom>
          <a:noFill/>
        </p:spPr>
        <p:txBody>
          <a:bodyPr wrap="square" rtlCol="0">
            <a:spAutoFit/>
          </a:bodyPr>
          <a:lstStyle/>
          <a:p>
            <a:r>
              <a:rPr lang="en-IE" sz="2800" b="1" dirty="0">
                <a:solidFill>
                  <a:schemeClr val="tx2">
                    <a:lumMod val="50000"/>
                  </a:schemeClr>
                </a:solidFill>
              </a:rPr>
              <a:t>Where do the excess nutrients come from?... continued</a:t>
            </a:r>
          </a:p>
        </p:txBody>
      </p:sp>
      <p:sp>
        <p:nvSpPr>
          <p:cNvPr id="8" name="TextBox 7">
            <a:extLst>
              <a:ext uri="{FF2B5EF4-FFF2-40B4-BE49-F238E27FC236}">
                <a16:creationId xmlns:a16="http://schemas.microsoft.com/office/drawing/2014/main" id="{A53C6287-B29A-40E8-8173-94037654C4A8}"/>
              </a:ext>
            </a:extLst>
          </p:cNvPr>
          <p:cNvSpPr txBox="1"/>
          <p:nvPr/>
        </p:nvSpPr>
        <p:spPr>
          <a:xfrm>
            <a:off x="3986930" y="933876"/>
            <a:ext cx="5016810" cy="523220"/>
          </a:xfrm>
          <a:prstGeom prst="rect">
            <a:avLst/>
          </a:prstGeom>
          <a:noFill/>
        </p:spPr>
        <p:txBody>
          <a:bodyPr wrap="square" rtlCol="0">
            <a:spAutoFit/>
          </a:bodyPr>
          <a:lstStyle/>
          <a:p>
            <a:pPr algn="ctr"/>
            <a:r>
              <a:rPr lang="en-IE" sz="2800" b="1" dirty="0"/>
              <a:t>Septic tanks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6B6A5C-BCA4-46CC-B9D2-1A807C7011A4}" type="slidenum">
              <a:rPr lang="en-IE" smtClean="0"/>
              <a:pPr/>
              <a:t>19</a:t>
            </a:fld>
            <a:endParaRPr lang="en-IE"/>
          </a:p>
        </p:txBody>
      </p:sp>
      <p:pic>
        <p:nvPicPr>
          <p:cNvPr id="25602" name="Picture 2"/>
          <p:cNvPicPr>
            <a:picLocks noChangeAspect="1" noChangeArrowheads="1"/>
          </p:cNvPicPr>
          <p:nvPr/>
        </p:nvPicPr>
        <p:blipFill>
          <a:blip r:embed="rId3" cstate="print"/>
          <a:srcRect r="17446"/>
          <a:stretch>
            <a:fillRect/>
          </a:stretch>
        </p:blipFill>
        <p:spPr bwMode="auto">
          <a:xfrm>
            <a:off x="1587" y="0"/>
            <a:ext cx="9142413" cy="6858000"/>
          </a:xfrm>
          <a:prstGeom prst="rect">
            <a:avLst/>
          </a:prstGeom>
          <a:noFill/>
          <a:ln w="9525">
            <a:noFill/>
            <a:miter lim="800000"/>
            <a:headEnd/>
            <a:tailEnd/>
          </a:ln>
        </p:spPr>
      </p:pic>
      <p:sp>
        <p:nvSpPr>
          <p:cNvPr id="4" name="TextBox 3"/>
          <p:cNvSpPr txBox="1"/>
          <p:nvPr/>
        </p:nvSpPr>
        <p:spPr>
          <a:xfrm>
            <a:off x="370703" y="5012230"/>
            <a:ext cx="8229600" cy="1107996"/>
          </a:xfrm>
          <a:prstGeom prst="rect">
            <a:avLst/>
          </a:prstGeom>
          <a:solidFill>
            <a:schemeClr val="bg1"/>
          </a:solidFill>
        </p:spPr>
        <p:txBody>
          <a:bodyPr wrap="square" rtlCol="0">
            <a:spAutoFit/>
          </a:bodyPr>
          <a:lstStyle/>
          <a:p>
            <a:r>
              <a:rPr lang="en-IE" sz="2400" b="1" dirty="0"/>
              <a:t>Moreover, the sources do not occur uniformly in the landscape, but from ‘hot spots’ or critical source areas.</a:t>
            </a:r>
          </a:p>
          <a:p>
            <a:r>
              <a:rPr lang="en-IE" b="1" dirty="0"/>
              <a:t>TASK 3: Answer questions in Student Workbook based on information in EPA reports</a:t>
            </a:r>
          </a:p>
        </p:txBody>
      </p:sp>
      <p:sp>
        <p:nvSpPr>
          <p:cNvPr id="5" name="TextBox 4"/>
          <p:cNvSpPr txBox="1"/>
          <p:nvPr/>
        </p:nvSpPr>
        <p:spPr>
          <a:xfrm>
            <a:off x="370703" y="327547"/>
            <a:ext cx="8316097" cy="1938992"/>
          </a:xfrm>
          <a:prstGeom prst="rect">
            <a:avLst/>
          </a:prstGeom>
          <a:solidFill>
            <a:schemeClr val="bg1"/>
          </a:solidFill>
        </p:spPr>
        <p:txBody>
          <a:bodyPr wrap="square" rtlCol="0">
            <a:spAutoFit/>
          </a:bodyPr>
          <a:lstStyle/>
          <a:p>
            <a:r>
              <a:rPr lang="en-IE" sz="2400" dirty="0"/>
              <a:t>Point sources of nutrients such as wastewater plants are usually easily identified, but agricultural sources are diffuse and difficult to identify. </a:t>
            </a:r>
          </a:p>
          <a:p>
            <a:r>
              <a:rPr lang="en-IE" sz="2400" dirty="0"/>
              <a:t>There may be hundreds of pollution sources over the course of a river or around a lake</a:t>
            </a:r>
          </a:p>
        </p:txBody>
      </p:sp>
      <p:sp>
        <p:nvSpPr>
          <p:cNvPr id="3" name="TextBox 2">
            <a:extLst>
              <a:ext uri="{FF2B5EF4-FFF2-40B4-BE49-F238E27FC236}">
                <a16:creationId xmlns:a16="http://schemas.microsoft.com/office/drawing/2014/main" id="{5A6A9E56-58D8-46AE-83CD-2BAF76223D78}"/>
              </a:ext>
            </a:extLst>
          </p:cNvPr>
          <p:cNvSpPr txBox="1"/>
          <p:nvPr/>
        </p:nvSpPr>
        <p:spPr>
          <a:xfrm>
            <a:off x="370703" y="6235740"/>
            <a:ext cx="8771710" cy="369332"/>
          </a:xfrm>
          <a:prstGeom prst="rect">
            <a:avLst/>
          </a:prstGeom>
          <a:solidFill>
            <a:schemeClr val="bg1">
              <a:lumMod val="85000"/>
            </a:schemeClr>
          </a:solidFill>
        </p:spPr>
        <p:txBody>
          <a:bodyPr wrap="square" rtlCol="0">
            <a:spAutoFit/>
          </a:bodyPr>
          <a:lstStyle/>
          <a:p>
            <a:r>
              <a:rPr lang="en-IE" b="1" dirty="0"/>
              <a:t>TASK 3.2: Answer questions in Student Workbook based on information in EPA reports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m\Documents\Tom's Documents\Maigue Trust\images summer 2018\IMG_1209.JPG"/>
          <p:cNvPicPr>
            <a:picLocks noChangeAspect="1" noChangeArrowheads="1"/>
          </p:cNvPicPr>
          <p:nvPr/>
        </p:nvPicPr>
        <p:blipFill>
          <a:blip r:embed="rId3" cstate="print"/>
          <a:srcRect r="10877" b="2568"/>
          <a:stretch>
            <a:fillRect/>
          </a:stretch>
        </p:blipFill>
        <p:spPr bwMode="auto">
          <a:xfrm>
            <a:off x="-132907" y="0"/>
            <a:ext cx="9409814" cy="6858001"/>
          </a:xfrm>
          <a:prstGeom prst="rect">
            <a:avLst/>
          </a:prstGeom>
          <a:noFill/>
        </p:spPr>
      </p:pic>
      <p:sp>
        <p:nvSpPr>
          <p:cNvPr id="4" name="TextBox 3"/>
          <p:cNvSpPr txBox="1"/>
          <p:nvPr/>
        </p:nvSpPr>
        <p:spPr>
          <a:xfrm>
            <a:off x="0" y="689132"/>
            <a:ext cx="7799294" cy="2246769"/>
          </a:xfrm>
          <a:prstGeom prst="rect">
            <a:avLst/>
          </a:prstGeom>
          <a:solidFill>
            <a:schemeClr val="bg1"/>
          </a:solidFill>
        </p:spPr>
        <p:txBody>
          <a:bodyPr wrap="square" rtlCol="0">
            <a:spAutoFit/>
          </a:bodyPr>
          <a:lstStyle/>
          <a:p>
            <a:r>
              <a:rPr lang="en-IE" sz="2800" dirty="0"/>
              <a:t>This river is suffering from nutrient pollution.</a:t>
            </a:r>
          </a:p>
          <a:p>
            <a:pPr marL="285750" indent="-285750">
              <a:buFont typeface="Arial" panose="020B0604020202020204" pitchFamily="34" charset="0"/>
              <a:buChar char="•"/>
            </a:pPr>
            <a:r>
              <a:rPr lang="en-IE" sz="2800" dirty="0"/>
              <a:t>Too much algae is growing on the river bed and forming floating mats.</a:t>
            </a:r>
          </a:p>
          <a:p>
            <a:pPr marL="285750" indent="-285750">
              <a:buFont typeface="Arial" panose="020B0604020202020204" pitchFamily="34" charset="0"/>
              <a:buChar char="•"/>
            </a:pPr>
            <a:r>
              <a:rPr lang="en-IE" sz="2800" dirty="0"/>
              <a:t>Warm weather in summer, little shade (no trees) make the problem worse</a:t>
            </a:r>
            <a:r>
              <a:rPr lang="en-IE" dirty="0"/>
              <a:t>.</a:t>
            </a:r>
          </a:p>
        </p:txBody>
      </p:sp>
      <p:sp>
        <p:nvSpPr>
          <p:cNvPr id="15" name="TextBox 14"/>
          <p:cNvSpPr txBox="1"/>
          <p:nvPr/>
        </p:nvSpPr>
        <p:spPr>
          <a:xfrm>
            <a:off x="241338" y="5938035"/>
            <a:ext cx="7520520" cy="461665"/>
          </a:xfrm>
          <a:prstGeom prst="rect">
            <a:avLst/>
          </a:prstGeom>
          <a:solidFill>
            <a:schemeClr val="bg1"/>
          </a:solidFill>
        </p:spPr>
        <p:txBody>
          <a:bodyPr wrap="none" rtlCol="0">
            <a:spAutoFit/>
          </a:bodyPr>
          <a:lstStyle/>
          <a:p>
            <a:r>
              <a:rPr lang="en-IE" sz="2400" b="1" dirty="0"/>
              <a:t>What’s the effect of this on river life? Again, O</a:t>
            </a:r>
            <a:r>
              <a:rPr lang="en-IE" sz="2400" b="1" baseline="-25000" dirty="0"/>
              <a:t>2</a:t>
            </a:r>
            <a:r>
              <a:rPr lang="en-IE" sz="2400" b="1" dirty="0"/>
              <a:t> is the key</a:t>
            </a:r>
            <a:r>
              <a:rPr lang="en-IE" sz="2400" dirty="0"/>
              <a:t>.</a:t>
            </a:r>
          </a:p>
        </p:txBody>
      </p:sp>
      <p:sp>
        <p:nvSpPr>
          <p:cNvPr id="6" name="Slide Number Placeholder 5"/>
          <p:cNvSpPr>
            <a:spLocks noGrp="1"/>
          </p:cNvSpPr>
          <p:nvPr>
            <p:ph type="sldNum" sz="quarter" idx="12"/>
          </p:nvPr>
        </p:nvSpPr>
        <p:spPr/>
        <p:txBody>
          <a:bodyPr/>
          <a:lstStyle/>
          <a:p>
            <a:fld id="{496B6A5C-BCA4-46CC-B9D2-1A807C7011A4}" type="slidenum">
              <a:rPr lang="en-IE" smtClean="0"/>
              <a:pPr/>
              <a:t>2</a:t>
            </a:fld>
            <a:endParaRPr lang="en-IE"/>
          </a:p>
        </p:txBody>
      </p:sp>
      <p:sp>
        <p:nvSpPr>
          <p:cNvPr id="7" name="TextBox 6"/>
          <p:cNvSpPr txBox="1"/>
          <p:nvPr/>
        </p:nvSpPr>
        <p:spPr>
          <a:xfrm>
            <a:off x="0" y="82956"/>
            <a:ext cx="3649845" cy="646331"/>
          </a:xfrm>
          <a:prstGeom prst="rect">
            <a:avLst/>
          </a:prstGeom>
          <a:noFill/>
        </p:spPr>
        <p:txBody>
          <a:bodyPr wrap="none" rtlCol="0">
            <a:spAutoFit/>
          </a:bodyPr>
          <a:lstStyle/>
          <a:p>
            <a:r>
              <a:rPr lang="en-IE" sz="3600" b="1" dirty="0">
                <a:solidFill>
                  <a:schemeClr val="accent1">
                    <a:lumMod val="50000"/>
                  </a:schemeClr>
                </a:solidFill>
              </a:rPr>
              <a:t>Nutrient Pollution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5FF2-2087-D038-58B7-F60E46570629}"/>
              </a:ext>
            </a:extLst>
          </p:cNvPr>
          <p:cNvSpPr>
            <a:spLocks noGrp="1"/>
          </p:cNvSpPr>
          <p:nvPr>
            <p:ph type="title"/>
          </p:nvPr>
        </p:nvSpPr>
        <p:spPr/>
        <p:txBody>
          <a:bodyPr/>
          <a:lstStyle/>
          <a:p>
            <a:pPr algn="l"/>
            <a:r>
              <a:rPr lang="en-GB" b="1" dirty="0">
                <a:solidFill>
                  <a:schemeClr val="tx2">
                    <a:lumMod val="50000"/>
                  </a:schemeClr>
                </a:solidFill>
              </a:rPr>
              <a:t>Summary</a:t>
            </a:r>
            <a:endParaRPr lang="en-IE" b="1" dirty="0">
              <a:solidFill>
                <a:schemeClr val="tx2">
                  <a:lumMod val="50000"/>
                </a:schemeClr>
              </a:solidFill>
            </a:endParaRPr>
          </a:p>
        </p:txBody>
      </p:sp>
      <p:sp>
        <p:nvSpPr>
          <p:cNvPr id="3" name="Slide Number Placeholder 2">
            <a:extLst>
              <a:ext uri="{FF2B5EF4-FFF2-40B4-BE49-F238E27FC236}">
                <a16:creationId xmlns:a16="http://schemas.microsoft.com/office/drawing/2014/main" id="{80B6B41E-11B2-9A1D-4629-D4F81A902A47}"/>
              </a:ext>
            </a:extLst>
          </p:cNvPr>
          <p:cNvSpPr>
            <a:spLocks noGrp="1"/>
          </p:cNvSpPr>
          <p:nvPr>
            <p:ph type="sldNum" sz="quarter" idx="12"/>
          </p:nvPr>
        </p:nvSpPr>
        <p:spPr/>
        <p:txBody>
          <a:bodyPr/>
          <a:lstStyle/>
          <a:p>
            <a:fld id="{496B6A5C-BCA4-46CC-B9D2-1A807C7011A4}" type="slidenum">
              <a:rPr lang="en-IE" smtClean="0"/>
              <a:pPr/>
              <a:t>20</a:t>
            </a:fld>
            <a:endParaRPr lang="en-IE"/>
          </a:p>
        </p:txBody>
      </p:sp>
      <p:sp>
        <p:nvSpPr>
          <p:cNvPr id="4" name="TextBox 3">
            <a:extLst>
              <a:ext uri="{FF2B5EF4-FFF2-40B4-BE49-F238E27FC236}">
                <a16:creationId xmlns:a16="http://schemas.microsoft.com/office/drawing/2014/main" id="{94463359-138A-75FD-F6BD-659EB43D7C95}"/>
              </a:ext>
            </a:extLst>
          </p:cNvPr>
          <p:cNvSpPr txBox="1"/>
          <p:nvPr/>
        </p:nvSpPr>
        <p:spPr>
          <a:xfrm>
            <a:off x="269111" y="1458496"/>
            <a:ext cx="8605777" cy="5016758"/>
          </a:xfrm>
          <a:prstGeom prst="rect">
            <a:avLst/>
          </a:prstGeom>
          <a:noFill/>
        </p:spPr>
        <p:txBody>
          <a:bodyPr wrap="square" rtlCol="0">
            <a:spAutoFit/>
          </a:bodyPr>
          <a:lstStyle/>
          <a:p>
            <a:pPr marL="285750" indent="-285750">
              <a:buFont typeface="Arial" panose="020B0604020202020204" pitchFamily="34" charset="0"/>
              <a:buChar char="•"/>
            </a:pPr>
            <a:r>
              <a:rPr lang="en-GB" sz="2400" b="1" dirty="0"/>
              <a:t>Excessive Nutrients </a:t>
            </a:r>
            <a:r>
              <a:rPr lang="en-GB" sz="2400" dirty="0"/>
              <a:t>such as Phosphorous and Nitrogen in waters is the biggest cause of pollution in rivers and lakes.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2400" dirty="0"/>
              <a:t>While some nutrients are necessary too much causes excessive plant and algal growth that results in deoxygenation of waters that harms ecosystems and can kill fish.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2400" dirty="0"/>
              <a:t>Intensive agriculture is the main source of nutrient pollution (artificial fertilizer and animal manure)  </a:t>
            </a:r>
          </a:p>
          <a:p>
            <a:pPr marL="742950" lvl="1" indent="-285750">
              <a:buFont typeface="Arial" panose="020B0604020202020204" pitchFamily="34" charset="0"/>
              <a:buChar char="•"/>
            </a:pPr>
            <a:r>
              <a:rPr lang="en-GB" sz="2400" dirty="0"/>
              <a:t>Wastewater treatment, septic tanks and forestry activities are also sources.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2400" dirty="0"/>
              <a:t>Pollution can have </a:t>
            </a:r>
            <a:r>
              <a:rPr lang="en-GB" sz="2400" b="1" dirty="0"/>
              <a:t>point sources </a:t>
            </a:r>
            <a:r>
              <a:rPr lang="en-GB" sz="2400" dirty="0"/>
              <a:t>(wastewater treatment plant) of </a:t>
            </a:r>
            <a:r>
              <a:rPr lang="en-GB" sz="2400" b="1" dirty="0"/>
              <a:t>diffuse sources </a:t>
            </a:r>
            <a:r>
              <a:rPr lang="en-GB" sz="2400" dirty="0"/>
              <a:t>(many farm buildings/slurry applications).</a:t>
            </a:r>
          </a:p>
        </p:txBody>
      </p:sp>
      <p:pic>
        <p:nvPicPr>
          <p:cNvPr id="5" name="Picture 4" descr="A blue and white logo&#10;&#10;Description automatically generated">
            <a:extLst>
              <a:ext uri="{FF2B5EF4-FFF2-40B4-BE49-F238E27FC236}">
                <a16:creationId xmlns:a16="http://schemas.microsoft.com/office/drawing/2014/main" id="{B5F52984-BA41-FAF7-C207-9DE1BA8F9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379" y="404138"/>
            <a:ext cx="2402598" cy="916245"/>
          </a:xfrm>
          <a:prstGeom prst="rect">
            <a:avLst/>
          </a:prstGeom>
        </p:spPr>
      </p:pic>
    </p:spTree>
    <p:extLst>
      <p:ext uri="{BB962C8B-B14F-4D97-AF65-F5344CB8AC3E}">
        <p14:creationId xmlns:p14="http://schemas.microsoft.com/office/powerpoint/2010/main" val="66706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6B6A5C-BCA4-46CC-B9D2-1A807C7011A4}" type="slidenum">
              <a:rPr lang="en-IE" smtClean="0"/>
              <a:pPr/>
              <a:t>3</a:t>
            </a:fld>
            <a:endParaRPr lang="en-IE"/>
          </a:p>
        </p:txBody>
      </p:sp>
      <p:pic>
        <p:nvPicPr>
          <p:cNvPr id="26626" name="Picture 2" descr="C:\Users\Tom\Downloads\4E48F8FB-412C-406B-9206-746E5673CB20.jpeg"/>
          <p:cNvPicPr>
            <a:picLocks noChangeAspect="1" noChangeArrowheads="1"/>
          </p:cNvPicPr>
          <p:nvPr/>
        </p:nvPicPr>
        <p:blipFill>
          <a:blip r:embed="rId2" cstate="print"/>
          <a:srcRect/>
          <a:stretch>
            <a:fillRect/>
          </a:stretch>
        </p:blipFill>
        <p:spPr bwMode="auto">
          <a:xfrm>
            <a:off x="29515" y="0"/>
            <a:ext cx="5143500" cy="6858000"/>
          </a:xfrm>
          <a:prstGeom prst="rect">
            <a:avLst/>
          </a:prstGeom>
          <a:noFill/>
        </p:spPr>
      </p:pic>
      <p:sp>
        <p:nvSpPr>
          <p:cNvPr id="4" name="TextBox 3"/>
          <p:cNvSpPr txBox="1"/>
          <p:nvPr/>
        </p:nvSpPr>
        <p:spPr>
          <a:xfrm>
            <a:off x="5343888" y="2951946"/>
            <a:ext cx="3254096" cy="954107"/>
          </a:xfrm>
          <a:prstGeom prst="rect">
            <a:avLst/>
          </a:prstGeom>
          <a:noFill/>
        </p:spPr>
        <p:txBody>
          <a:bodyPr wrap="none" rtlCol="0">
            <a:spAutoFit/>
          </a:bodyPr>
          <a:lstStyle/>
          <a:p>
            <a:r>
              <a:rPr lang="en-IE" sz="2800" dirty="0"/>
              <a:t>This is the same river</a:t>
            </a:r>
          </a:p>
          <a:p>
            <a:r>
              <a:rPr lang="en-IE" sz="2800" dirty="0"/>
              <a:t> in winter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844" y="95480"/>
            <a:ext cx="3649845" cy="646331"/>
          </a:xfrm>
          <a:prstGeom prst="rect">
            <a:avLst/>
          </a:prstGeom>
          <a:noFill/>
        </p:spPr>
        <p:txBody>
          <a:bodyPr wrap="none" rtlCol="0">
            <a:spAutoFit/>
          </a:bodyPr>
          <a:lstStyle/>
          <a:p>
            <a:r>
              <a:rPr lang="en-IE" sz="3600" b="1" dirty="0">
                <a:solidFill>
                  <a:schemeClr val="accent1">
                    <a:lumMod val="50000"/>
                  </a:schemeClr>
                </a:solidFill>
              </a:rPr>
              <a:t>Nutrient Pollution</a:t>
            </a:r>
          </a:p>
        </p:txBody>
      </p:sp>
      <p:sp>
        <p:nvSpPr>
          <p:cNvPr id="3" name="TextBox 2"/>
          <p:cNvSpPr txBox="1"/>
          <p:nvPr/>
        </p:nvSpPr>
        <p:spPr>
          <a:xfrm>
            <a:off x="240014" y="2105881"/>
            <a:ext cx="8763002" cy="830997"/>
          </a:xfrm>
          <a:prstGeom prst="rect">
            <a:avLst/>
          </a:prstGeom>
          <a:noFill/>
        </p:spPr>
        <p:txBody>
          <a:bodyPr wrap="square" rtlCol="0">
            <a:spAutoFit/>
          </a:bodyPr>
          <a:lstStyle/>
          <a:p>
            <a:pPr>
              <a:buFont typeface="Arial" pitchFamily="34" charset="0"/>
              <a:buChar char="•"/>
            </a:pPr>
            <a:r>
              <a:rPr lang="en-IE" sz="2000" dirty="0"/>
              <a:t> </a:t>
            </a:r>
            <a:r>
              <a:rPr lang="en-IE" sz="2400" dirty="0"/>
              <a:t>Caused by phosphorus (P) on its own, or nitrogen (N) and phosphorus together</a:t>
            </a:r>
            <a:r>
              <a:rPr lang="en-IE" sz="2000" dirty="0"/>
              <a:t>.  </a:t>
            </a:r>
          </a:p>
        </p:txBody>
      </p:sp>
      <p:sp>
        <p:nvSpPr>
          <p:cNvPr id="4" name="TextBox 3"/>
          <p:cNvSpPr txBox="1"/>
          <p:nvPr/>
        </p:nvSpPr>
        <p:spPr>
          <a:xfrm>
            <a:off x="170097" y="2905368"/>
            <a:ext cx="8758750" cy="830997"/>
          </a:xfrm>
          <a:prstGeom prst="rect">
            <a:avLst/>
          </a:prstGeom>
          <a:noFill/>
        </p:spPr>
        <p:txBody>
          <a:bodyPr wrap="square" rtlCol="0">
            <a:spAutoFit/>
          </a:bodyPr>
          <a:lstStyle/>
          <a:p>
            <a:pPr marL="85725" indent="-85725">
              <a:buFont typeface="Arial" pitchFamily="34" charset="0"/>
              <a:buChar char="•"/>
            </a:pPr>
            <a:r>
              <a:rPr lang="en-IE" sz="2000" dirty="0"/>
              <a:t> </a:t>
            </a:r>
            <a:r>
              <a:rPr lang="en-IE" sz="2400" dirty="0"/>
              <a:t>In nature, N and P are the two main nutrients driving plant growth. In healthy rivers and lakes, N,  and in particular P, are in short supply.</a:t>
            </a:r>
            <a:endParaRPr lang="en-IE" sz="2000" dirty="0"/>
          </a:p>
        </p:txBody>
      </p:sp>
      <p:sp>
        <p:nvSpPr>
          <p:cNvPr id="11" name="TextBox 10"/>
          <p:cNvSpPr txBox="1"/>
          <p:nvPr/>
        </p:nvSpPr>
        <p:spPr>
          <a:xfrm>
            <a:off x="132437" y="3850986"/>
            <a:ext cx="8978155" cy="830997"/>
          </a:xfrm>
          <a:prstGeom prst="rect">
            <a:avLst/>
          </a:prstGeom>
          <a:noFill/>
        </p:spPr>
        <p:txBody>
          <a:bodyPr wrap="square" rtlCol="0">
            <a:spAutoFit/>
          </a:bodyPr>
          <a:lstStyle/>
          <a:p>
            <a:pPr>
              <a:buFont typeface="Arial" pitchFamily="34" charset="0"/>
              <a:buChar char="•"/>
            </a:pPr>
            <a:r>
              <a:rPr lang="en-IE" sz="2000" dirty="0"/>
              <a:t> </a:t>
            </a:r>
            <a:r>
              <a:rPr lang="en-IE" sz="2400" dirty="0"/>
              <a:t>If excess nutrients get into a river or lake, they promote plant growth (mainly algae</a:t>
            </a:r>
            <a:r>
              <a:rPr lang="en-IE" sz="2000" dirty="0"/>
              <a:t>).</a:t>
            </a:r>
            <a:endParaRPr lang="en-IE" dirty="0"/>
          </a:p>
        </p:txBody>
      </p:sp>
      <p:sp>
        <p:nvSpPr>
          <p:cNvPr id="15" name="TextBox 14"/>
          <p:cNvSpPr txBox="1"/>
          <p:nvPr/>
        </p:nvSpPr>
        <p:spPr>
          <a:xfrm>
            <a:off x="165844" y="1280940"/>
            <a:ext cx="8059480" cy="830997"/>
          </a:xfrm>
          <a:prstGeom prst="rect">
            <a:avLst/>
          </a:prstGeom>
          <a:noFill/>
        </p:spPr>
        <p:txBody>
          <a:bodyPr wrap="square" rtlCol="0">
            <a:spAutoFit/>
          </a:bodyPr>
          <a:lstStyle/>
          <a:p>
            <a:pPr marL="180975" indent="-180975">
              <a:buFont typeface="Arial" pitchFamily="34" charset="0"/>
              <a:buChar char="•"/>
            </a:pPr>
            <a:r>
              <a:rPr lang="en-IE" sz="2000" dirty="0"/>
              <a:t> </a:t>
            </a:r>
            <a:r>
              <a:rPr lang="en-IE" sz="2400" dirty="0"/>
              <a:t>Most widespread and serious form of pollution in Irish rivers and lakes. Is also known artificial eutrophication (enrichment).</a:t>
            </a:r>
            <a:endParaRPr lang="en-IE" sz="2000" dirty="0"/>
          </a:p>
        </p:txBody>
      </p:sp>
      <p:grpSp>
        <p:nvGrpSpPr>
          <p:cNvPr id="19" name="Group 18"/>
          <p:cNvGrpSpPr/>
          <p:nvPr/>
        </p:nvGrpSpPr>
        <p:grpSpPr>
          <a:xfrm>
            <a:off x="2381036" y="5442203"/>
            <a:ext cx="6762965" cy="1096709"/>
            <a:chOff x="2331802" y="5579326"/>
            <a:chExt cx="6304353" cy="1096709"/>
          </a:xfrm>
        </p:grpSpPr>
        <p:cxnSp>
          <p:nvCxnSpPr>
            <p:cNvPr id="13" name="Straight Arrow Connector 12"/>
            <p:cNvCxnSpPr>
              <a:cxnSpLocks/>
            </p:cNvCxnSpPr>
            <p:nvPr/>
          </p:nvCxnSpPr>
          <p:spPr>
            <a:xfrm>
              <a:off x="2331802" y="5579326"/>
              <a:ext cx="286617" cy="52151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62945" y="5793064"/>
              <a:ext cx="6273210" cy="461665"/>
            </a:xfrm>
            <a:prstGeom prst="rect">
              <a:avLst/>
            </a:prstGeom>
            <a:noFill/>
          </p:spPr>
          <p:txBody>
            <a:bodyPr wrap="square" rtlCol="0">
              <a:spAutoFit/>
            </a:bodyPr>
            <a:lstStyle/>
            <a:p>
              <a:pPr algn="ctr"/>
              <a:r>
                <a:rPr lang="en-IE" sz="2400" b="1" dirty="0"/>
                <a:t>Changes the whole ecology of the river or lake</a:t>
              </a:r>
            </a:p>
          </p:txBody>
        </p:sp>
        <p:sp>
          <p:nvSpPr>
            <p:cNvPr id="18" name="TextBox 17"/>
            <p:cNvSpPr txBox="1"/>
            <p:nvPr/>
          </p:nvSpPr>
          <p:spPr>
            <a:xfrm>
              <a:off x="2848599" y="6337481"/>
              <a:ext cx="2988898" cy="338554"/>
            </a:xfrm>
            <a:prstGeom prst="rect">
              <a:avLst/>
            </a:prstGeom>
            <a:noFill/>
          </p:spPr>
          <p:txBody>
            <a:bodyPr wrap="none" rtlCol="0">
              <a:spAutoFit/>
            </a:bodyPr>
            <a:lstStyle/>
            <a:p>
              <a:pPr algn="ctr"/>
              <a:r>
                <a:rPr lang="en-IE" sz="1600" dirty="0"/>
                <a:t>Following slides show what happens</a:t>
              </a:r>
            </a:p>
          </p:txBody>
        </p:sp>
      </p:grpSp>
      <p:grpSp>
        <p:nvGrpSpPr>
          <p:cNvPr id="17" name="Group 16"/>
          <p:cNvGrpSpPr/>
          <p:nvPr/>
        </p:nvGrpSpPr>
        <p:grpSpPr>
          <a:xfrm>
            <a:off x="444842" y="4422440"/>
            <a:ext cx="5630418" cy="912989"/>
            <a:chOff x="-477634" y="4740919"/>
            <a:chExt cx="4679834" cy="1133606"/>
          </a:xfrm>
        </p:grpSpPr>
        <p:cxnSp>
          <p:nvCxnSpPr>
            <p:cNvPr id="23" name="Straight Arrow Connector 22"/>
            <p:cNvCxnSpPr/>
            <p:nvPr/>
          </p:nvCxnSpPr>
          <p:spPr>
            <a:xfrm flipH="1">
              <a:off x="1121155" y="4740919"/>
              <a:ext cx="3544" cy="549349"/>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7634" y="5301302"/>
              <a:ext cx="4679834" cy="573223"/>
            </a:xfrm>
            <a:prstGeom prst="rect">
              <a:avLst/>
            </a:prstGeom>
            <a:noFill/>
          </p:spPr>
          <p:txBody>
            <a:bodyPr wrap="square" rtlCol="0">
              <a:spAutoFit/>
            </a:bodyPr>
            <a:lstStyle/>
            <a:p>
              <a:pPr algn="ctr"/>
              <a:r>
                <a:rPr lang="en-IE" sz="2400" b="1" dirty="0"/>
                <a:t>Disturbs the O</a:t>
              </a:r>
              <a:r>
                <a:rPr lang="en-IE" sz="2400" b="1" baseline="-25000" dirty="0"/>
                <a:t>2</a:t>
              </a:r>
              <a:r>
                <a:rPr lang="en-IE" sz="2400" b="1" dirty="0"/>
                <a:t> balance in the river or lake</a:t>
              </a:r>
            </a:p>
          </p:txBody>
        </p:sp>
      </p:grpSp>
      <p:sp>
        <p:nvSpPr>
          <p:cNvPr id="12" name="TextBox 11"/>
          <p:cNvSpPr txBox="1"/>
          <p:nvPr/>
        </p:nvSpPr>
        <p:spPr>
          <a:xfrm>
            <a:off x="165844" y="740394"/>
            <a:ext cx="6022803" cy="461665"/>
          </a:xfrm>
          <a:prstGeom prst="rect">
            <a:avLst/>
          </a:prstGeom>
          <a:noFill/>
        </p:spPr>
        <p:txBody>
          <a:bodyPr wrap="none" rtlCol="0">
            <a:spAutoFit/>
          </a:bodyPr>
          <a:lstStyle/>
          <a:p>
            <a:pPr>
              <a:buFont typeface="Arial" pitchFamily="34" charset="0"/>
              <a:buChar char="•"/>
            </a:pPr>
            <a:r>
              <a:rPr lang="en-IE" sz="2000" dirty="0"/>
              <a:t> </a:t>
            </a:r>
            <a:r>
              <a:rPr lang="en-IE" sz="2400" dirty="0"/>
              <a:t>Nutrient pollution also causes deoxygenation</a:t>
            </a:r>
            <a:r>
              <a:rPr lang="en-IE" sz="2000" dirty="0"/>
              <a:t>.</a:t>
            </a:r>
          </a:p>
        </p:txBody>
      </p:sp>
      <p:sp>
        <p:nvSpPr>
          <p:cNvPr id="16" name="Slide Number Placeholder 15"/>
          <p:cNvSpPr>
            <a:spLocks noGrp="1"/>
          </p:cNvSpPr>
          <p:nvPr>
            <p:ph type="sldNum" sz="quarter" idx="12"/>
          </p:nvPr>
        </p:nvSpPr>
        <p:spPr/>
        <p:txBody>
          <a:bodyPr/>
          <a:lstStyle/>
          <a:p>
            <a:fld id="{496B6A5C-BCA4-46CC-B9D2-1A807C7011A4}" type="slidenum">
              <a:rPr lang="en-IE" smtClean="0"/>
              <a:pPr/>
              <a:t>4</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r="2246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80145" y="849225"/>
            <a:ext cx="8677119" cy="461665"/>
          </a:xfrm>
          <a:prstGeom prst="rect">
            <a:avLst/>
          </a:prstGeom>
          <a:solidFill>
            <a:schemeClr val="bg1"/>
          </a:solidFill>
        </p:spPr>
        <p:txBody>
          <a:bodyPr wrap="none" rtlCol="0">
            <a:spAutoFit/>
          </a:bodyPr>
          <a:lstStyle/>
          <a:p>
            <a:r>
              <a:rPr lang="en-IE" sz="2400" b="1" dirty="0"/>
              <a:t>Bed of a river with very few nutrients. Very little obvious plant life </a:t>
            </a:r>
          </a:p>
        </p:txBody>
      </p:sp>
      <p:sp>
        <p:nvSpPr>
          <p:cNvPr id="4" name="TextBox 3"/>
          <p:cNvSpPr txBox="1"/>
          <p:nvPr/>
        </p:nvSpPr>
        <p:spPr>
          <a:xfrm>
            <a:off x="244549" y="3583173"/>
            <a:ext cx="5453031" cy="461665"/>
          </a:xfrm>
          <a:prstGeom prst="rect">
            <a:avLst/>
          </a:prstGeom>
          <a:solidFill>
            <a:schemeClr val="bg1"/>
          </a:solidFill>
        </p:spPr>
        <p:txBody>
          <a:bodyPr wrap="none" rtlCol="0">
            <a:spAutoFit/>
          </a:bodyPr>
          <a:lstStyle/>
          <a:p>
            <a:r>
              <a:rPr lang="en-IE" sz="2400" b="1" dirty="0"/>
              <a:t>Small patches of algae attached to stones</a:t>
            </a:r>
          </a:p>
        </p:txBody>
      </p:sp>
      <p:cxnSp>
        <p:nvCxnSpPr>
          <p:cNvPr id="6" name="Straight Arrow Connector 5"/>
          <p:cNvCxnSpPr/>
          <p:nvPr/>
        </p:nvCxnSpPr>
        <p:spPr>
          <a:xfrm>
            <a:off x="4221126" y="4082902"/>
            <a:ext cx="1626781" cy="10845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496B6A5C-BCA4-46CC-B9D2-1A807C7011A4}" type="slidenum">
              <a:rPr lang="en-IE" smtClean="0"/>
              <a:pPr/>
              <a:t>5</a:t>
            </a:fld>
            <a:endParaRPr lang="en-I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r="18102"/>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24389" y="1305967"/>
            <a:ext cx="8678979" cy="461665"/>
          </a:xfrm>
          <a:prstGeom prst="rect">
            <a:avLst/>
          </a:prstGeom>
          <a:solidFill>
            <a:schemeClr val="bg1"/>
          </a:solidFill>
        </p:spPr>
        <p:txBody>
          <a:bodyPr wrap="none" rtlCol="0">
            <a:spAutoFit/>
          </a:bodyPr>
          <a:lstStyle/>
          <a:p>
            <a:r>
              <a:rPr lang="en-IE" sz="2400" b="1" dirty="0"/>
              <a:t>This river has high levels of nutrients. Too much algae on river bed</a:t>
            </a:r>
            <a:r>
              <a:rPr lang="en-IE" sz="2400" dirty="0"/>
              <a:t>.</a:t>
            </a:r>
          </a:p>
        </p:txBody>
      </p:sp>
      <p:sp>
        <p:nvSpPr>
          <p:cNvPr id="4" name="Slide Number Placeholder 3"/>
          <p:cNvSpPr>
            <a:spLocks noGrp="1"/>
          </p:cNvSpPr>
          <p:nvPr>
            <p:ph type="sldNum" sz="quarter" idx="12"/>
          </p:nvPr>
        </p:nvSpPr>
        <p:spPr/>
        <p:txBody>
          <a:bodyPr/>
          <a:lstStyle/>
          <a:p>
            <a:fld id="{496B6A5C-BCA4-46CC-B9D2-1A807C7011A4}" type="slidenum">
              <a:rPr lang="en-IE" smtClean="0"/>
              <a:pPr/>
              <a:t>6</a:t>
            </a:fld>
            <a:endParaRPr lang="en-I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3125" r="16353"/>
          <a:stretch>
            <a:fillRect/>
          </a:stretch>
        </p:blipFill>
        <p:spPr bwMode="auto">
          <a:xfrm>
            <a:off x="0" y="-183853"/>
            <a:ext cx="9387020" cy="7040265"/>
          </a:xfrm>
          <a:prstGeom prst="rect">
            <a:avLst/>
          </a:prstGeom>
          <a:noFill/>
          <a:ln w="9525">
            <a:noFill/>
            <a:miter lim="800000"/>
            <a:headEnd/>
            <a:tailEnd/>
          </a:ln>
        </p:spPr>
      </p:pic>
      <p:sp>
        <p:nvSpPr>
          <p:cNvPr id="7" name="TextBox 6"/>
          <p:cNvSpPr txBox="1"/>
          <p:nvPr/>
        </p:nvSpPr>
        <p:spPr>
          <a:xfrm>
            <a:off x="0" y="6404751"/>
            <a:ext cx="8511326" cy="400110"/>
          </a:xfrm>
          <a:prstGeom prst="rect">
            <a:avLst/>
          </a:prstGeom>
          <a:solidFill>
            <a:schemeClr val="bg1"/>
          </a:solidFill>
        </p:spPr>
        <p:txBody>
          <a:bodyPr wrap="square" rtlCol="0">
            <a:spAutoFit/>
          </a:bodyPr>
          <a:lstStyle/>
          <a:p>
            <a:r>
              <a:rPr lang="en-IE" sz="2000" dirty="0"/>
              <a:t> </a:t>
            </a:r>
            <a:r>
              <a:rPr lang="en-IE" sz="2000" b="1" dirty="0"/>
              <a:t>After a while the algae will begin to die off and decay, removing more O</a:t>
            </a:r>
            <a:r>
              <a:rPr lang="en-IE" sz="2000" b="1" baseline="-25000" dirty="0"/>
              <a:t>2</a:t>
            </a:r>
            <a:r>
              <a:rPr lang="en-IE" sz="2000" dirty="0"/>
              <a:t>.</a:t>
            </a:r>
          </a:p>
        </p:txBody>
      </p:sp>
      <p:sp>
        <p:nvSpPr>
          <p:cNvPr id="6" name="TextBox 5"/>
          <p:cNvSpPr txBox="1"/>
          <p:nvPr/>
        </p:nvSpPr>
        <p:spPr>
          <a:xfrm>
            <a:off x="147914" y="101991"/>
            <a:ext cx="9100258" cy="1569660"/>
          </a:xfrm>
          <a:prstGeom prst="rect">
            <a:avLst/>
          </a:prstGeom>
          <a:solidFill>
            <a:schemeClr val="bg1"/>
          </a:solidFill>
        </p:spPr>
        <p:txBody>
          <a:bodyPr wrap="square" rtlCol="0">
            <a:spAutoFit/>
          </a:bodyPr>
          <a:lstStyle/>
          <a:p>
            <a:r>
              <a:rPr lang="en-IE" sz="2400" dirty="0"/>
              <a:t>Come nightfall, all of this algae will begin to remove the O</a:t>
            </a:r>
            <a:r>
              <a:rPr lang="en-IE" sz="2400" baseline="-25000" dirty="0"/>
              <a:t>2</a:t>
            </a:r>
            <a:r>
              <a:rPr lang="en-IE" sz="2400" dirty="0"/>
              <a:t> in respiration.  </a:t>
            </a:r>
          </a:p>
          <a:p>
            <a:r>
              <a:rPr lang="en-IE" sz="2400" dirty="0"/>
              <a:t>Just before sunrise, O</a:t>
            </a:r>
            <a:r>
              <a:rPr lang="en-IE" sz="2400" baseline="-25000" dirty="0"/>
              <a:t>2</a:t>
            </a:r>
            <a:r>
              <a:rPr lang="en-IE" sz="2400" dirty="0"/>
              <a:t> levels will be very low.  Fish kills often happen at this time</a:t>
            </a:r>
            <a:r>
              <a:rPr lang="en-IE" sz="2000" dirty="0"/>
              <a:t>.</a:t>
            </a:r>
          </a:p>
        </p:txBody>
      </p:sp>
      <p:grpSp>
        <p:nvGrpSpPr>
          <p:cNvPr id="3" name="Group 9"/>
          <p:cNvGrpSpPr/>
          <p:nvPr/>
        </p:nvGrpSpPr>
        <p:grpSpPr>
          <a:xfrm>
            <a:off x="147914" y="1650191"/>
            <a:ext cx="5033485" cy="4674064"/>
            <a:chOff x="2628460" y="1046055"/>
            <a:chExt cx="6402455" cy="5568090"/>
          </a:xfrm>
        </p:grpSpPr>
        <p:grpSp>
          <p:nvGrpSpPr>
            <p:cNvPr id="4" name="Group 31"/>
            <p:cNvGrpSpPr/>
            <p:nvPr/>
          </p:nvGrpSpPr>
          <p:grpSpPr>
            <a:xfrm>
              <a:off x="2628460" y="2042145"/>
              <a:ext cx="6402455" cy="4572000"/>
              <a:chOff x="2590799" y="2143125"/>
              <a:chExt cx="6402455" cy="4572000"/>
            </a:xfrm>
          </p:grpSpPr>
          <p:grpSp>
            <p:nvGrpSpPr>
              <p:cNvPr id="5" name="Group 14"/>
              <p:cNvGrpSpPr/>
              <p:nvPr/>
            </p:nvGrpSpPr>
            <p:grpSpPr>
              <a:xfrm>
                <a:off x="2590799" y="2143125"/>
                <a:ext cx="6402455" cy="4572000"/>
                <a:chOff x="1190625" y="2381250"/>
                <a:chExt cx="4288130" cy="2809875"/>
              </a:xfrm>
            </p:grpSpPr>
            <p:pic>
              <p:nvPicPr>
                <p:cNvPr id="23" name="Picture 9"/>
                <p:cNvPicPr>
                  <a:picLocks noChangeAspect="1" noChangeArrowheads="1"/>
                </p:cNvPicPr>
                <p:nvPr/>
              </p:nvPicPr>
              <p:blipFill>
                <a:blip r:embed="rId4" cstate="print"/>
                <a:srcRect l="1974" t="932" r="1316" b="3564"/>
                <a:stretch>
                  <a:fillRect/>
                </a:stretch>
              </p:blipFill>
              <p:spPr bwMode="auto">
                <a:xfrm>
                  <a:off x="1190625" y="2381250"/>
                  <a:ext cx="4204088" cy="2809875"/>
                </a:xfrm>
                <a:prstGeom prst="rect">
                  <a:avLst/>
                </a:prstGeom>
                <a:noFill/>
                <a:ln w="9525">
                  <a:noFill/>
                  <a:miter lim="800000"/>
                  <a:headEnd/>
                  <a:tailEnd/>
                </a:ln>
                <a:effectLst/>
              </p:spPr>
            </p:pic>
            <p:grpSp>
              <p:nvGrpSpPr>
                <p:cNvPr id="8" name="Group 13"/>
                <p:cNvGrpSpPr/>
                <p:nvPr/>
              </p:nvGrpSpPr>
              <p:grpSpPr>
                <a:xfrm>
                  <a:off x="1762125" y="2486025"/>
                  <a:ext cx="3716630" cy="1821335"/>
                  <a:chOff x="1762125" y="2486025"/>
                  <a:chExt cx="3716630" cy="1821335"/>
                </a:xfrm>
              </p:grpSpPr>
              <p:sp>
                <p:nvSpPr>
                  <p:cNvPr id="25" name="TextBox 24"/>
                  <p:cNvSpPr txBox="1"/>
                  <p:nvPr/>
                </p:nvSpPr>
                <p:spPr>
                  <a:xfrm>
                    <a:off x="3552825" y="4105275"/>
                    <a:ext cx="383611" cy="202085"/>
                  </a:xfrm>
                  <a:prstGeom prst="rect">
                    <a:avLst/>
                  </a:prstGeom>
                  <a:noFill/>
                </p:spPr>
                <p:txBody>
                  <a:bodyPr wrap="none" rtlCol="0">
                    <a:spAutoFit/>
                  </a:bodyPr>
                  <a:lstStyle/>
                  <a:p>
                    <a:r>
                      <a:rPr lang="en-IE" sz="1400" dirty="0"/>
                      <a:t>6am</a:t>
                    </a:r>
                  </a:p>
                </p:txBody>
              </p:sp>
              <p:sp>
                <p:nvSpPr>
                  <p:cNvPr id="26" name="TextBox 25"/>
                  <p:cNvSpPr txBox="1"/>
                  <p:nvPr/>
                </p:nvSpPr>
                <p:spPr>
                  <a:xfrm>
                    <a:off x="1762125" y="2486025"/>
                    <a:ext cx="389696" cy="202085"/>
                  </a:xfrm>
                  <a:prstGeom prst="rect">
                    <a:avLst/>
                  </a:prstGeom>
                  <a:noFill/>
                </p:spPr>
                <p:txBody>
                  <a:bodyPr wrap="none" rtlCol="0">
                    <a:spAutoFit/>
                  </a:bodyPr>
                  <a:lstStyle/>
                  <a:p>
                    <a:r>
                      <a:rPr lang="en-IE" sz="1400" dirty="0"/>
                      <a:t>4pm</a:t>
                    </a:r>
                  </a:p>
                </p:txBody>
              </p:sp>
              <p:sp>
                <p:nvSpPr>
                  <p:cNvPr id="27" name="TextBox 12"/>
                  <p:cNvSpPr txBox="1"/>
                  <p:nvPr/>
                </p:nvSpPr>
                <p:spPr>
                  <a:xfrm>
                    <a:off x="5015122" y="2533195"/>
                    <a:ext cx="463633" cy="221518"/>
                  </a:xfrm>
                  <a:prstGeom prst="rect">
                    <a:avLst/>
                  </a:prstGeom>
                  <a:noFill/>
                </p:spPr>
                <p:txBody>
                  <a:bodyPr wrap="none" rtlCol="0">
                    <a:spAutoFit/>
                  </a:bodyPr>
                  <a:lstStyle/>
                  <a:p>
                    <a:r>
                      <a:rPr lang="en-IE" sz="1400" dirty="0"/>
                      <a:t>4pm</a:t>
                    </a:r>
                  </a:p>
                </p:txBody>
              </p:sp>
            </p:grpSp>
          </p:grpSp>
          <p:sp>
            <p:nvSpPr>
              <p:cNvPr id="22" name="Rectangle 21"/>
              <p:cNvSpPr/>
              <p:nvPr/>
            </p:nvSpPr>
            <p:spPr>
              <a:xfrm>
                <a:off x="3433313" y="6124755"/>
                <a:ext cx="5279366" cy="198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00"/>
              </a:p>
            </p:txBody>
          </p:sp>
        </p:grpSp>
        <p:grpSp>
          <p:nvGrpSpPr>
            <p:cNvPr id="9" name="Group 32"/>
            <p:cNvGrpSpPr/>
            <p:nvPr/>
          </p:nvGrpSpPr>
          <p:grpSpPr>
            <a:xfrm>
              <a:off x="3238060" y="1046055"/>
              <a:ext cx="5667375" cy="4601506"/>
              <a:chOff x="3267075" y="1213710"/>
              <a:chExt cx="5667375" cy="4601506"/>
            </a:xfrm>
          </p:grpSpPr>
          <p:pic>
            <p:nvPicPr>
              <p:cNvPr id="13" name="Picture 12" descr="Sun.jpg"/>
              <p:cNvPicPr>
                <a:picLocks noChangeAspect="1"/>
              </p:cNvPicPr>
              <p:nvPr/>
            </p:nvPicPr>
            <p:blipFill>
              <a:blip r:embed="rId5" cstate="print"/>
              <a:stretch>
                <a:fillRect/>
              </a:stretch>
            </p:blipFill>
            <p:spPr>
              <a:xfrm>
                <a:off x="3387877" y="1270860"/>
                <a:ext cx="827913" cy="827913"/>
              </a:xfrm>
              <a:prstGeom prst="rect">
                <a:avLst/>
              </a:prstGeom>
              <a:noFill/>
            </p:spPr>
          </p:pic>
          <p:pic>
            <p:nvPicPr>
              <p:cNvPr id="14" name="Picture 13" descr="Sun.jpg"/>
              <p:cNvPicPr>
                <a:picLocks noChangeAspect="1"/>
              </p:cNvPicPr>
              <p:nvPr/>
            </p:nvPicPr>
            <p:blipFill>
              <a:blip r:embed="rId6" cstate="print"/>
              <a:stretch>
                <a:fillRect/>
              </a:stretch>
            </p:blipFill>
            <p:spPr>
              <a:xfrm>
                <a:off x="7894292" y="1213710"/>
                <a:ext cx="885063" cy="885063"/>
              </a:xfrm>
              <a:prstGeom prst="rect">
                <a:avLst/>
              </a:prstGeom>
              <a:solidFill>
                <a:schemeClr val="tx2">
                  <a:lumMod val="20000"/>
                  <a:lumOff val="80000"/>
                </a:schemeClr>
              </a:solidFill>
            </p:spPr>
          </p:pic>
          <p:pic>
            <p:nvPicPr>
              <p:cNvPr id="15" name="Picture 14" descr="Moon.png"/>
              <p:cNvPicPr>
                <a:picLocks noChangeAspect="1"/>
              </p:cNvPicPr>
              <p:nvPr/>
            </p:nvPicPr>
            <p:blipFill>
              <a:blip r:embed="rId7" cstate="print"/>
              <a:stretch>
                <a:fillRect/>
              </a:stretch>
            </p:blipFill>
            <p:spPr>
              <a:xfrm>
                <a:off x="5515595" y="1266331"/>
                <a:ext cx="991706" cy="857196"/>
              </a:xfrm>
              <a:prstGeom prst="rect">
                <a:avLst/>
              </a:prstGeom>
            </p:spPr>
          </p:pic>
          <p:cxnSp>
            <p:nvCxnSpPr>
              <p:cNvPr id="16" name="Straight Connector 15"/>
              <p:cNvCxnSpPr/>
              <p:nvPr/>
            </p:nvCxnSpPr>
            <p:spPr>
              <a:xfrm flipV="1">
                <a:off x="3267075" y="3676650"/>
                <a:ext cx="5667375" cy="1905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48175" y="2590800"/>
                <a:ext cx="2251918" cy="328816"/>
              </a:xfrm>
              <a:prstGeom prst="rect">
                <a:avLst/>
              </a:prstGeom>
              <a:solidFill>
                <a:schemeClr val="bg1"/>
              </a:solidFill>
              <a:ln>
                <a:noFill/>
              </a:ln>
            </p:spPr>
            <p:txBody>
              <a:bodyPr wrap="none" rtlCol="0">
                <a:spAutoFit/>
              </a:bodyPr>
              <a:lstStyle/>
              <a:p>
                <a:r>
                  <a:rPr lang="en-IE" sz="1400" dirty="0"/>
                  <a:t>O</a:t>
                </a:r>
                <a:r>
                  <a:rPr lang="en-IE" sz="1400" baseline="-25000" dirty="0"/>
                  <a:t>2</a:t>
                </a:r>
                <a:r>
                  <a:rPr lang="en-IE" sz="1400" dirty="0"/>
                  <a:t> 40% above saturation</a:t>
                </a:r>
              </a:p>
            </p:txBody>
          </p:sp>
          <p:cxnSp>
            <p:nvCxnSpPr>
              <p:cNvPr id="18" name="Straight Arrow Connector 17"/>
              <p:cNvCxnSpPr/>
              <p:nvPr/>
            </p:nvCxnSpPr>
            <p:spPr>
              <a:xfrm flipH="1" flipV="1">
                <a:off x="3657600" y="2762250"/>
                <a:ext cx="800100" cy="666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43626" y="5486400"/>
                <a:ext cx="2255771" cy="328816"/>
              </a:xfrm>
              <a:prstGeom prst="rect">
                <a:avLst/>
              </a:prstGeom>
              <a:solidFill>
                <a:schemeClr val="bg1"/>
              </a:solidFill>
              <a:ln>
                <a:noFill/>
              </a:ln>
            </p:spPr>
            <p:txBody>
              <a:bodyPr wrap="none" rtlCol="0">
                <a:spAutoFit/>
              </a:bodyPr>
              <a:lstStyle/>
              <a:p>
                <a:r>
                  <a:rPr lang="en-IE" sz="1400" dirty="0"/>
                  <a:t>O</a:t>
                </a:r>
                <a:r>
                  <a:rPr lang="en-IE" sz="1400" baseline="-25000" dirty="0"/>
                  <a:t>2</a:t>
                </a:r>
                <a:r>
                  <a:rPr lang="en-IE" sz="1400" dirty="0"/>
                  <a:t> 50% below saturation</a:t>
                </a:r>
              </a:p>
            </p:txBody>
          </p:sp>
          <p:cxnSp>
            <p:nvCxnSpPr>
              <p:cNvPr id="20" name="Straight Arrow Connector 19"/>
              <p:cNvCxnSpPr>
                <a:stCxn id="19" idx="0"/>
              </p:cNvCxnSpPr>
              <p:nvPr/>
            </p:nvCxnSpPr>
            <p:spPr>
              <a:xfrm flipH="1" flipV="1">
                <a:off x="6867527" y="4943477"/>
                <a:ext cx="403984" cy="5429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1" name="Group 30"/>
          <p:cNvGrpSpPr/>
          <p:nvPr/>
        </p:nvGrpSpPr>
        <p:grpSpPr>
          <a:xfrm>
            <a:off x="3625702" y="2405912"/>
            <a:ext cx="5518298" cy="2669815"/>
            <a:chOff x="3625702" y="2817629"/>
            <a:chExt cx="5178056" cy="2258098"/>
          </a:xfrm>
        </p:grpSpPr>
        <p:cxnSp>
          <p:nvCxnSpPr>
            <p:cNvPr id="29" name="Straight Arrow Connector 28"/>
            <p:cNvCxnSpPr/>
            <p:nvPr/>
          </p:nvCxnSpPr>
          <p:spPr>
            <a:xfrm>
              <a:off x="3625702" y="4412512"/>
              <a:ext cx="1988289" cy="106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3" descr="th2012"/>
            <p:cNvPicPr>
              <a:picLocks noChangeAspect="1" noChangeArrowheads="1"/>
            </p:cNvPicPr>
            <p:nvPr/>
          </p:nvPicPr>
          <p:blipFill>
            <a:blip r:embed="rId8" cstate="print">
              <a:extLst>
                <a:ext uri="{28A0092B-C50C-407E-A947-70E740481C1C}">
                  <a14:useLocalDpi xmlns:a14="http://schemas.microsoft.com/office/drawing/2010/main" val="0"/>
                </a:ext>
              </a:extLst>
            </a:blip>
            <a:srcRect l="3250" t="10693" b="44662"/>
            <a:stretch>
              <a:fillRect/>
            </a:stretch>
          </p:blipFill>
          <p:spPr>
            <a:xfrm>
              <a:off x="5764661" y="2817629"/>
              <a:ext cx="3039097" cy="22580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8" name="Slide Number Placeholder 27"/>
          <p:cNvSpPr>
            <a:spLocks noGrp="1"/>
          </p:cNvSpPr>
          <p:nvPr>
            <p:ph type="sldNum" sz="quarter" idx="12"/>
          </p:nvPr>
        </p:nvSpPr>
        <p:spPr/>
        <p:txBody>
          <a:bodyPr/>
          <a:lstStyle/>
          <a:p>
            <a:fld id="{496B6A5C-BCA4-46CC-B9D2-1A807C7011A4}" type="slidenum">
              <a:rPr lang="en-IE" smtClean="0"/>
              <a:pPr/>
              <a:t>7</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3125" r="16353"/>
          <a:stretch>
            <a:fillRect/>
          </a:stretch>
        </p:blipFill>
        <p:spPr bwMode="auto">
          <a:xfrm>
            <a:off x="0" y="0"/>
            <a:ext cx="9144000" cy="6858000"/>
          </a:xfrm>
          <a:prstGeom prst="rect">
            <a:avLst/>
          </a:prstGeom>
          <a:noFill/>
          <a:ln w="9525">
            <a:noFill/>
            <a:miter lim="800000"/>
            <a:headEnd/>
            <a:tailEnd/>
          </a:ln>
        </p:spPr>
      </p:pic>
      <p:sp>
        <p:nvSpPr>
          <p:cNvPr id="28" name="Slide Number Placeholder 27"/>
          <p:cNvSpPr>
            <a:spLocks noGrp="1"/>
          </p:cNvSpPr>
          <p:nvPr>
            <p:ph type="sldNum" sz="quarter" idx="12"/>
          </p:nvPr>
        </p:nvSpPr>
        <p:spPr/>
        <p:txBody>
          <a:bodyPr/>
          <a:lstStyle/>
          <a:p>
            <a:fld id="{496B6A5C-BCA4-46CC-B9D2-1A807C7011A4}" type="slidenum">
              <a:rPr lang="en-IE" smtClean="0"/>
              <a:pPr/>
              <a:t>8</a:t>
            </a:fld>
            <a:endParaRPr lang="en-IE"/>
          </a:p>
        </p:txBody>
      </p:sp>
      <p:sp>
        <p:nvSpPr>
          <p:cNvPr id="31" name="TextBox 30"/>
          <p:cNvSpPr txBox="1"/>
          <p:nvPr/>
        </p:nvSpPr>
        <p:spPr>
          <a:xfrm>
            <a:off x="123026" y="204715"/>
            <a:ext cx="8897950" cy="461665"/>
          </a:xfrm>
          <a:prstGeom prst="rect">
            <a:avLst/>
          </a:prstGeom>
          <a:solidFill>
            <a:schemeClr val="bg1"/>
          </a:solidFill>
        </p:spPr>
        <p:txBody>
          <a:bodyPr wrap="none" rtlCol="0">
            <a:spAutoFit/>
          </a:bodyPr>
          <a:lstStyle/>
          <a:p>
            <a:pPr algn="ctr"/>
            <a:r>
              <a:rPr lang="en-IE" sz="2400" b="1" dirty="0"/>
              <a:t>Nutrient pollution gradually kills animals that need good levels of O</a:t>
            </a:r>
            <a:r>
              <a:rPr lang="en-IE" sz="2400" b="1" baseline="-25000" dirty="0"/>
              <a:t>2</a:t>
            </a:r>
            <a:endParaRPr lang="en-IE" sz="2400" b="1" dirty="0"/>
          </a:p>
        </p:txBody>
      </p:sp>
      <p:pic>
        <p:nvPicPr>
          <p:cNvPr id="32" name="Picture 31"/>
          <p:cNvPicPr/>
          <p:nvPr/>
        </p:nvPicPr>
        <p:blipFill>
          <a:blip r:embed="rId4" cstate="print">
            <a:extLst>
              <a:ext uri="{28A0092B-C50C-407E-A947-70E740481C1C}">
                <a14:useLocalDpi xmlns:a14="http://schemas.microsoft.com/office/drawing/2010/main" val="0"/>
              </a:ext>
            </a:extLst>
          </a:blip>
          <a:srcRect l="11391" t="12898" r="16227" b="4912"/>
          <a:stretch>
            <a:fillRect/>
          </a:stretch>
        </p:blipFill>
        <p:spPr>
          <a:xfrm rot="5400000">
            <a:off x="1642749" y="229576"/>
            <a:ext cx="1675900" cy="3007108"/>
          </a:xfrm>
          <a:prstGeom prst="rect">
            <a:avLst/>
          </a:prstGeom>
          <a:ln w="38100">
            <a:solidFill>
              <a:schemeClr val="bg1"/>
            </a:solidFill>
          </a:ln>
        </p:spPr>
      </p:pic>
      <p:pic>
        <p:nvPicPr>
          <p:cNvPr id="33" name="Picture 32" descr="salmon.jpg"/>
          <p:cNvPicPr>
            <a:picLocks noChangeAspect="1"/>
          </p:cNvPicPr>
          <p:nvPr/>
        </p:nvPicPr>
        <p:blipFill>
          <a:blip r:embed="rId5" cstate="print"/>
          <a:srcRect l="38000" t="6971" r="24400" b="26911"/>
          <a:stretch>
            <a:fillRect/>
          </a:stretch>
        </p:blipFill>
        <p:spPr>
          <a:xfrm>
            <a:off x="977145" y="2812617"/>
            <a:ext cx="2535215" cy="3027267"/>
          </a:xfrm>
          <a:prstGeom prst="rect">
            <a:avLst/>
          </a:prstGeom>
          <a:ln w="38100">
            <a:solidFill>
              <a:schemeClr val="bg1"/>
            </a:solidFill>
          </a:ln>
        </p:spPr>
      </p:pic>
      <p:pic>
        <p:nvPicPr>
          <p:cNvPr id="34" name="Picture 33" descr="C:\Users\Tom\Documents\Tom's Documents\Maigue Trust\NationalWater Forum\Transition Year module\Theme 2\mussel-in-clean-pc_med_hr.jpeg"/>
          <p:cNvPicPr>
            <a:picLocks noChangeAspect="1" noChangeArrowheads="1"/>
          </p:cNvPicPr>
          <p:nvPr/>
        </p:nvPicPr>
        <p:blipFill>
          <a:blip r:embed="rId6" cstate="print"/>
          <a:srcRect/>
          <a:stretch>
            <a:fillRect/>
          </a:stretch>
        </p:blipFill>
        <p:spPr bwMode="auto">
          <a:xfrm>
            <a:off x="4367605" y="3236979"/>
            <a:ext cx="3841223" cy="2909812"/>
          </a:xfrm>
          <a:prstGeom prst="rect">
            <a:avLst/>
          </a:prstGeom>
          <a:noFill/>
          <a:ln w="38100">
            <a:solidFill>
              <a:schemeClr val="bg1"/>
            </a:solidFill>
          </a:ln>
        </p:spPr>
      </p:pic>
      <p:pic>
        <p:nvPicPr>
          <p:cNvPr id="35" name="Picture 34" descr="A picture containing fish&#10;&#10;Description automatically generated">
            <a:extLst>
              <a:ext uri="{FF2B5EF4-FFF2-40B4-BE49-F238E27FC236}">
                <a16:creationId xmlns:a16="http://schemas.microsoft.com/office/drawing/2014/main" id="{5D32FD73-7061-4023-B5EA-9B0B18461D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64" r="4265" b="1"/>
          <a:stretch/>
        </p:blipFill>
        <p:spPr>
          <a:xfrm>
            <a:off x="4772752" y="871869"/>
            <a:ext cx="3436077" cy="2201195"/>
          </a:xfrm>
          <a:prstGeom prst="rect">
            <a:avLst/>
          </a:prstGeom>
          <a:ln w="38100">
            <a:solidFill>
              <a:schemeClr val="bg1"/>
            </a:solidFill>
          </a:ln>
        </p:spPr>
      </p:pic>
      <p:sp>
        <p:nvSpPr>
          <p:cNvPr id="36" name="TextBox 35"/>
          <p:cNvSpPr txBox="1"/>
          <p:nvPr/>
        </p:nvSpPr>
        <p:spPr>
          <a:xfrm>
            <a:off x="0" y="6227058"/>
            <a:ext cx="9144000" cy="1077218"/>
          </a:xfrm>
          <a:prstGeom prst="rect">
            <a:avLst/>
          </a:prstGeom>
          <a:solidFill>
            <a:schemeClr val="bg1">
              <a:lumMod val="85000"/>
            </a:schemeClr>
          </a:solidFill>
        </p:spPr>
        <p:txBody>
          <a:bodyPr wrap="square" rtlCol="0">
            <a:spAutoFit/>
          </a:bodyPr>
          <a:lstStyle/>
          <a:p>
            <a:pPr algn="ctr"/>
            <a:endParaRPr lang="en-IE" sz="800" b="1" dirty="0"/>
          </a:p>
          <a:p>
            <a:pPr algn="ctr"/>
            <a:r>
              <a:rPr lang="en-IE" sz="2400" b="1" dirty="0"/>
              <a:t>When salmon and freshwater pearl mussel are gone they may never return to the river.</a:t>
            </a:r>
          </a:p>
          <a:p>
            <a:pPr algn="ctr"/>
            <a:endParaRPr lang="en-IE" sz="800" b="1" dirty="0"/>
          </a:p>
        </p:txBody>
      </p:sp>
      <p:sp>
        <p:nvSpPr>
          <p:cNvPr id="3" name="TextBox 2">
            <a:extLst>
              <a:ext uri="{FF2B5EF4-FFF2-40B4-BE49-F238E27FC236}">
                <a16:creationId xmlns:a16="http://schemas.microsoft.com/office/drawing/2014/main" id="{FB2FCEE7-CBDC-4590-A30A-205472E0F5EE}"/>
              </a:ext>
            </a:extLst>
          </p:cNvPr>
          <p:cNvSpPr txBox="1"/>
          <p:nvPr/>
        </p:nvSpPr>
        <p:spPr>
          <a:xfrm>
            <a:off x="2721685" y="2249698"/>
            <a:ext cx="1262568" cy="369332"/>
          </a:xfrm>
          <a:prstGeom prst="rect">
            <a:avLst/>
          </a:prstGeom>
          <a:noFill/>
        </p:spPr>
        <p:txBody>
          <a:bodyPr wrap="square" rtlCol="0">
            <a:spAutoFit/>
          </a:bodyPr>
          <a:lstStyle/>
          <a:p>
            <a:pPr algn="r"/>
            <a:r>
              <a:rPr lang="en-IE" dirty="0"/>
              <a:t>Mayfly</a:t>
            </a:r>
          </a:p>
        </p:txBody>
      </p:sp>
      <p:sp>
        <p:nvSpPr>
          <p:cNvPr id="11" name="TextBox 10">
            <a:extLst>
              <a:ext uri="{FF2B5EF4-FFF2-40B4-BE49-F238E27FC236}">
                <a16:creationId xmlns:a16="http://schemas.microsoft.com/office/drawing/2014/main" id="{FC0038F5-B662-43CF-9EF8-8B5164C90AFF}"/>
              </a:ext>
            </a:extLst>
          </p:cNvPr>
          <p:cNvSpPr txBox="1"/>
          <p:nvPr/>
        </p:nvSpPr>
        <p:spPr>
          <a:xfrm>
            <a:off x="6723528" y="912570"/>
            <a:ext cx="1485299" cy="369332"/>
          </a:xfrm>
          <a:prstGeom prst="rect">
            <a:avLst/>
          </a:prstGeom>
          <a:solidFill>
            <a:schemeClr val="bg1">
              <a:lumMod val="95000"/>
            </a:schemeClr>
          </a:solidFill>
        </p:spPr>
        <p:txBody>
          <a:bodyPr wrap="square" rtlCol="0">
            <a:spAutoFit/>
          </a:bodyPr>
          <a:lstStyle/>
          <a:p>
            <a:pPr algn="r"/>
            <a:r>
              <a:rPr lang="en-IE" dirty="0"/>
              <a:t>Trout and Eel</a:t>
            </a:r>
          </a:p>
        </p:txBody>
      </p:sp>
      <p:sp>
        <p:nvSpPr>
          <p:cNvPr id="12" name="TextBox 11">
            <a:extLst>
              <a:ext uri="{FF2B5EF4-FFF2-40B4-BE49-F238E27FC236}">
                <a16:creationId xmlns:a16="http://schemas.microsoft.com/office/drawing/2014/main" id="{EF5788A0-B785-4954-8103-FB493BADDDE4}"/>
              </a:ext>
            </a:extLst>
          </p:cNvPr>
          <p:cNvSpPr txBox="1"/>
          <p:nvPr/>
        </p:nvSpPr>
        <p:spPr>
          <a:xfrm>
            <a:off x="977145" y="5479473"/>
            <a:ext cx="1262568" cy="369332"/>
          </a:xfrm>
          <a:prstGeom prst="rect">
            <a:avLst/>
          </a:prstGeom>
          <a:noFill/>
        </p:spPr>
        <p:txBody>
          <a:bodyPr wrap="square" rtlCol="0">
            <a:spAutoFit/>
          </a:bodyPr>
          <a:lstStyle/>
          <a:p>
            <a:r>
              <a:rPr lang="en-IE" dirty="0"/>
              <a:t>Salmon</a:t>
            </a:r>
          </a:p>
        </p:txBody>
      </p:sp>
      <p:sp>
        <p:nvSpPr>
          <p:cNvPr id="13" name="TextBox 12">
            <a:extLst>
              <a:ext uri="{FF2B5EF4-FFF2-40B4-BE49-F238E27FC236}">
                <a16:creationId xmlns:a16="http://schemas.microsoft.com/office/drawing/2014/main" id="{AFFD095F-47A5-43BE-A26B-455EA526AEF1}"/>
              </a:ext>
            </a:extLst>
          </p:cNvPr>
          <p:cNvSpPr txBox="1"/>
          <p:nvPr/>
        </p:nvSpPr>
        <p:spPr>
          <a:xfrm>
            <a:off x="4407568" y="5705218"/>
            <a:ext cx="1880648" cy="369332"/>
          </a:xfrm>
          <a:prstGeom prst="rect">
            <a:avLst/>
          </a:prstGeom>
          <a:solidFill>
            <a:schemeClr val="bg1">
              <a:lumMod val="95000"/>
            </a:schemeClr>
          </a:solidFill>
        </p:spPr>
        <p:txBody>
          <a:bodyPr wrap="square" rtlCol="0">
            <a:spAutoFit/>
          </a:bodyPr>
          <a:lstStyle/>
          <a:p>
            <a:pPr algn="ctr"/>
            <a:r>
              <a:rPr lang="en-IE" dirty="0"/>
              <a:t>FW Pearl Mussel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42"/>
          <p:cNvGraphicFramePr/>
          <p:nvPr>
            <p:extLst>
              <p:ext uri="{D42A27DB-BD31-4B8C-83A1-F6EECF244321}">
                <p14:modId xmlns:p14="http://schemas.microsoft.com/office/powerpoint/2010/main" val="3609764589"/>
              </p:ext>
            </p:extLst>
          </p:nvPr>
        </p:nvGraphicFramePr>
        <p:xfrm>
          <a:off x="5529431" y="788654"/>
          <a:ext cx="528612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185132" y="1528286"/>
            <a:ext cx="5314195" cy="2308324"/>
          </a:xfrm>
          <a:prstGeom prst="rect">
            <a:avLst/>
          </a:prstGeom>
          <a:noFill/>
        </p:spPr>
        <p:txBody>
          <a:bodyPr wrap="square" rtlCol="0">
            <a:spAutoFit/>
          </a:bodyPr>
          <a:lstStyle/>
          <a:p>
            <a:pPr>
              <a:buFont typeface="Arial" pitchFamily="34" charset="0"/>
              <a:buChar char="•"/>
            </a:pPr>
            <a:r>
              <a:rPr lang="en-IE" sz="2000" dirty="0"/>
              <a:t> </a:t>
            </a:r>
            <a:r>
              <a:rPr lang="en-IE" sz="2400" dirty="0"/>
              <a:t>Average N concentration (as nitrate, NO</a:t>
            </a:r>
            <a:r>
              <a:rPr lang="en-IE" sz="2400" baseline="-25000" dirty="0"/>
              <a:t>3</a:t>
            </a:r>
            <a:r>
              <a:rPr lang="en-IE" sz="2400" dirty="0"/>
              <a:t>) in river water of &gt;11.5 mg/L is too high.</a:t>
            </a:r>
          </a:p>
          <a:p>
            <a:pPr>
              <a:buFont typeface="Arial" pitchFamily="34" charset="0"/>
              <a:buChar char="•"/>
            </a:pPr>
            <a:r>
              <a:rPr lang="en-IE" sz="2400" dirty="0"/>
              <a:t> Average P concentration (as phosphate, PO</a:t>
            </a:r>
            <a:r>
              <a:rPr lang="en-IE" sz="2400" baseline="-25000" dirty="0"/>
              <a:t>4</a:t>
            </a:r>
            <a:r>
              <a:rPr lang="en-IE" sz="2400" dirty="0"/>
              <a:t>) in river water &gt;0.035 mg/L is too high</a:t>
            </a:r>
            <a:r>
              <a:rPr lang="en-IE" sz="2000" dirty="0"/>
              <a:t>.</a:t>
            </a:r>
          </a:p>
        </p:txBody>
      </p:sp>
      <p:sp>
        <p:nvSpPr>
          <p:cNvPr id="32" name="TextBox 31"/>
          <p:cNvSpPr txBox="1"/>
          <p:nvPr/>
        </p:nvSpPr>
        <p:spPr>
          <a:xfrm>
            <a:off x="0" y="95210"/>
            <a:ext cx="8987140" cy="523220"/>
          </a:xfrm>
          <a:prstGeom prst="rect">
            <a:avLst/>
          </a:prstGeom>
          <a:noFill/>
        </p:spPr>
        <p:txBody>
          <a:bodyPr wrap="none" rtlCol="0">
            <a:spAutoFit/>
          </a:bodyPr>
          <a:lstStyle/>
          <a:p>
            <a:pPr algn="ctr"/>
            <a:r>
              <a:rPr lang="en-IE" sz="2800" b="1" dirty="0">
                <a:solidFill>
                  <a:schemeClr val="accent1">
                    <a:lumMod val="50000"/>
                  </a:schemeClr>
                </a:solidFill>
              </a:rPr>
              <a:t>Nutrient pollution is the biggest problem in Ireland’s rivers.</a:t>
            </a:r>
          </a:p>
        </p:txBody>
      </p:sp>
      <p:sp>
        <p:nvSpPr>
          <p:cNvPr id="33" name="TextBox 32"/>
          <p:cNvSpPr txBox="1"/>
          <p:nvPr/>
        </p:nvSpPr>
        <p:spPr>
          <a:xfrm>
            <a:off x="150973" y="657859"/>
            <a:ext cx="5782440" cy="830997"/>
          </a:xfrm>
          <a:prstGeom prst="rect">
            <a:avLst/>
          </a:prstGeom>
          <a:noFill/>
        </p:spPr>
        <p:txBody>
          <a:bodyPr wrap="square" rtlCol="0">
            <a:spAutoFit/>
          </a:bodyPr>
          <a:lstStyle/>
          <a:p>
            <a:r>
              <a:rPr lang="en-IE" sz="2400" b="1" dirty="0"/>
              <a:t>All ecosystems need N and P, but how much is too much</a:t>
            </a:r>
            <a:r>
              <a:rPr lang="en-IE" sz="2000" b="1" dirty="0"/>
              <a:t>?</a:t>
            </a:r>
          </a:p>
        </p:txBody>
      </p:sp>
      <p:sp>
        <p:nvSpPr>
          <p:cNvPr id="34" name="TextBox 33"/>
          <p:cNvSpPr txBox="1"/>
          <p:nvPr/>
        </p:nvSpPr>
        <p:spPr>
          <a:xfrm>
            <a:off x="59669" y="3726458"/>
            <a:ext cx="5314195" cy="3093154"/>
          </a:xfrm>
          <a:prstGeom prst="rect">
            <a:avLst/>
          </a:prstGeom>
          <a:solidFill>
            <a:schemeClr val="bg1">
              <a:lumMod val="85000"/>
            </a:schemeClr>
          </a:solidFill>
          <a:ln>
            <a:solidFill>
              <a:schemeClr val="tx1"/>
            </a:solidFill>
          </a:ln>
        </p:spPr>
        <p:txBody>
          <a:bodyPr wrap="square" rtlCol="0">
            <a:spAutoFit/>
          </a:bodyPr>
          <a:lstStyle/>
          <a:p>
            <a:r>
              <a:rPr lang="en-IE" sz="2000" b="1" dirty="0"/>
              <a:t>Task 3.1</a:t>
            </a:r>
          </a:p>
          <a:p>
            <a:pPr marL="342900" indent="-342900">
              <a:spcAft>
                <a:spcPts val="600"/>
              </a:spcAft>
              <a:buAutoNum type="arabicPeriod"/>
            </a:pPr>
            <a:r>
              <a:rPr lang="en-IE" sz="2000" dirty="0"/>
              <a:t>Find the % of rivers that have too much N and P.</a:t>
            </a:r>
          </a:p>
          <a:p>
            <a:pPr marL="342900" lvl="0" indent="-342900">
              <a:spcAft>
                <a:spcPts val="600"/>
              </a:spcAft>
              <a:buFont typeface="+mj-lt"/>
              <a:buAutoNum type="arabicPeriod"/>
            </a:pPr>
            <a:r>
              <a:rPr lang="en-IE" sz="2000" dirty="0"/>
              <a:t>Where are the problem areas for N and P pollution of rivers in Ireland?</a:t>
            </a:r>
          </a:p>
          <a:p>
            <a:pPr marL="342900" indent="-342900">
              <a:spcAft>
                <a:spcPts val="600"/>
              </a:spcAft>
              <a:buFont typeface="+mj-lt"/>
              <a:buAutoNum type="arabicPeriod"/>
            </a:pPr>
            <a:r>
              <a:rPr lang="en-IE" sz="2000" dirty="0"/>
              <a:t>Are things improving or deteriorating since 2016?</a:t>
            </a:r>
          </a:p>
          <a:p>
            <a:pPr algn="ctr"/>
            <a:r>
              <a:rPr lang="en-IE" sz="2000" dirty="0"/>
              <a:t>You will find this information in the EPA website. Details are in your Workbook.</a:t>
            </a:r>
          </a:p>
        </p:txBody>
      </p:sp>
      <p:sp>
        <p:nvSpPr>
          <p:cNvPr id="36" name="TextBox 35"/>
          <p:cNvSpPr txBox="1"/>
          <p:nvPr/>
        </p:nvSpPr>
        <p:spPr>
          <a:xfrm>
            <a:off x="7552859" y="990938"/>
            <a:ext cx="396262" cy="307777"/>
          </a:xfrm>
          <a:prstGeom prst="rect">
            <a:avLst/>
          </a:prstGeom>
          <a:noFill/>
        </p:spPr>
        <p:txBody>
          <a:bodyPr wrap="none" rtlCol="0">
            <a:spAutoFit/>
          </a:bodyPr>
          <a:lstStyle/>
          <a:p>
            <a:r>
              <a:rPr lang="en-IE" sz="1400" dirty="0">
                <a:solidFill>
                  <a:schemeClr val="bg1"/>
                </a:solidFill>
              </a:rPr>
              <a:t>?%</a:t>
            </a:r>
          </a:p>
        </p:txBody>
      </p:sp>
      <p:sp>
        <p:nvSpPr>
          <p:cNvPr id="44" name="TextBox 43"/>
          <p:cNvSpPr txBox="1"/>
          <p:nvPr/>
        </p:nvSpPr>
        <p:spPr>
          <a:xfrm>
            <a:off x="6743534" y="4213307"/>
            <a:ext cx="396262" cy="307777"/>
          </a:xfrm>
          <a:prstGeom prst="rect">
            <a:avLst/>
          </a:prstGeom>
          <a:noFill/>
        </p:spPr>
        <p:txBody>
          <a:bodyPr wrap="none" rtlCol="0">
            <a:spAutoFit/>
          </a:bodyPr>
          <a:lstStyle/>
          <a:p>
            <a:r>
              <a:rPr lang="en-IE" sz="1400" dirty="0"/>
              <a:t>?%</a:t>
            </a:r>
          </a:p>
        </p:txBody>
      </p:sp>
      <p:sp>
        <p:nvSpPr>
          <p:cNvPr id="40" name="TextBox 39"/>
          <p:cNvSpPr txBox="1"/>
          <p:nvPr/>
        </p:nvSpPr>
        <p:spPr>
          <a:xfrm>
            <a:off x="6900680" y="689427"/>
            <a:ext cx="396262" cy="307777"/>
          </a:xfrm>
          <a:prstGeom prst="rect">
            <a:avLst/>
          </a:prstGeom>
          <a:noFill/>
          <a:ln>
            <a:solidFill>
              <a:schemeClr val="tx1"/>
            </a:solidFill>
          </a:ln>
        </p:spPr>
        <p:txBody>
          <a:bodyPr wrap="square" rtlCol="0">
            <a:spAutoFit/>
          </a:bodyPr>
          <a:lstStyle/>
          <a:p>
            <a:r>
              <a:rPr lang="en-IE" sz="1400" dirty="0"/>
              <a:t>?%</a:t>
            </a:r>
          </a:p>
        </p:txBody>
      </p:sp>
      <p:cxnSp>
        <p:nvCxnSpPr>
          <p:cNvPr id="41" name="Straight Arrow Connector 40"/>
          <p:cNvCxnSpPr>
            <a:cxnSpLocks/>
            <a:stCxn id="40" idx="2"/>
          </p:cNvCxnSpPr>
          <p:nvPr/>
        </p:nvCxnSpPr>
        <p:spPr>
          <a:xfrm>
            <a:off x="7098811" y="997204"/>
            <a:ext cx="436042" cy="545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819891" y="2702194"/>
            <a:ext cx="396262" cy="307777"/>
          </a:xfrm>
          <a:prstGeom prst="rect">
            <a:avLst/>
          </a:prstGeom>
          <a:noFill/>
        </p:spPr>
        <p:txBody>
          <a:bodyPr wrap="none" rtlCol="0">
            <a:spAutoFit/>
          </a:bodyPr>
          <a:lstStyle/>
          <a:p>
            <a:r>
              <a:rPr lang="en-IE" sz="1400" dirty="0"/>
              <a:t>?%</a:t>
            </a:r>
          </a:p>
        </p:txBody>
      </p:sp>
      <p:sp>
        <p:nvSpPr>
          <p:cNvPr id="47" name="TextBox 46"/>
          <p:cNvSpPr txBox="1"/>
          <p:nvPr/>
        </p:nvSpPr>
        <p:spPr>
          <a:xfrm>
            <a:off x="6559448" y="2036165"/>
            <a:ext cx="396262" cy="307777"/>
          </a:xfrm>
          <a:prstGeom prst="rect">
            <a:avLst/>
          </a:prstGeom>
          <a:noFill/>
        </p:spPr>
        <p:txBody>
          <a:bodyPr wrap="none" rtlCol="0">
            <a:spAutoFit/>
          </a:bodyPr>
          <a:lstStyle/>
          <a:p>
            <a:r>
              <a:rPr lang="en-IE" sz="1400" dirty="0"/>
              <a:t>?%</a:t>
            </a:r>
          </a:p>
        </p:txBody>
      </p:sp>
      <p:sp>
        <p:nvSpPr>
          <p:cNvPr id="48" name="TextBox 47"/>
          <p:cNvSpPr txBox="1"/>
          <p:nvPr/>
        </p:nvSpPr>
        <p:spPr>
          <a:xfrm>
            <a:off x="6987159" y="1368185"/>
            <a:ext cx="396262" cy="307777"/>
          </a:xfrm>
          <a:prstGeom prst="rect">
            <a:avLst/>
          </a:prstGeom>
          <a:noFill/>
        </p:spPr>
        <p:txBody>
          <a:bodyPr wrap="none" rtlCol="0">
            <a:spAutoFit/>
          </a:bodyPr>
          <a:lstStyle/>
          <a:p>
            <a:r>
              <a:rPr lang="en-IE" sz="1400" dirty="0"/>
              <a:t>?%</a:t>
            </a:r>
          </a:p>
        </p:txBody>
      </p:sp>
      <p:sp>
        <p:nvSpPr>
          <p:cNvPr id="50" name="TextBox 49"/>
          <p:cNvSpPr txBox="1"/>
          <p:nvPr/>
        </p:nvSpPr>
        <p:spPr>
          <a:xfrm>
            <a:off x="8413438" y="2006365"/>
            <a:ext cx="396262" cy="307777"/>
          </a:xfrm>
          <a:prstGeom prst="rect">
            <a:avLst/>
          </a:prstGeom>
          <a:noFill/>
        </p:spPr>
        <p:txBody>
          <a:bodyPr wrap="none" rtlCol="0">
            <a:spAutoFit/>
          </a:bodyPr>
          <a:lstStyle/>
          <a:p>
            <a:r>
              <a:rPr lang="en-IE" sz="1400" dirty="0"/>
              <a:t>?%</a:t>
            </a:r>
          </a:p>
        </p:txBody>
      </p:sp>
      <p:sp>
        <p:nvSpPr>
          <p:cNvPr id="51" name="TextBox 50"/>
          <p:cNvSpPr txBox="1"/>
          <p:nvPr/>
        </p:nvSpPr>
        <p:spPr>
          <a:xfrm>
            <a:off x="7521996" y="2996811"/>
            <a:ext cx="396262" cy="307777"/>
          </a:xfrm>
          <a:prstGeom prst="rect">
            <a:avLst/>
          </a:prstGeom>
          <a:noFill/>
        </p:spPr>
        <p:txBody>
          <a:bodyPr wrap="none" rtlCol="0">
            <a:spAutoFit/>
          </a:bodyPr>
          <a:lstStyle/>
          <a:p>
            <a:r>
              <a:rPr lang="en-IE" sz="1400" dirty="0"/>
              <a:t>?%</a:t>
            </a:r>
          </a:p>
        </p:txBody>
      </p:sp>
      <p:sp>
        <p:nvSpPr>
          <p:cNvPr id="59" name="TextBox 58"/>
          <p:cNvSpPr txBox="1"/>
          <p:nvPr/>
        </p:nvSpPr>
        <p:spPr>
          <a:xfrm>
            <a:off x="7185290" y="2053219"/>
            <a:ext cx="1069675" cy="523220"/>
          </a:xfrm>
          <a:prstGeom prst="rect">
            <a:avLst/>
          </a:prstGeom>
          <a:noFill/>
        </p:spPr>
        <p:txBody>
          <a:bodyPr wrap="square" rtlCol="0">
            <a:spAutoFit/>
          </a:bodyPr>
          <a:lstStyle/>
          <a:p>
            <a:pPr algn="ctr"/>
            <a:r>
              <a:rPr lang="en-IE" sz="1400" dirty="0"/>
              <a:t>Nitrate in Rivers</a:t>
            </a:r>
          </a:p>
        </p:txBody>
      </p:sp>
      <p:grpSp>
        <p:nvGrpSpPr>
          <p:cNvPr id="63" name="Group 62"/>
          <p:cNvGrpSpPr/>
          <p:nvPr/>
        </p:nvGrpSpPr>
        <p:grpSpPr>
          <a:xfrm>
            <a:off x="5657801" y="3541637"/>
            <a:ext cx="5082887" cy="2901470"/>
            <a:chOff x="5400290" y="3542530"/>
            <a:chExt cx="5082887" cy="2901470"/>
          </a:xfrm>
        </p:grpSpPr>
        <p:graphicFrame>
          <p:nvGraphicFramePr>
            <p:cNvPr id="52" name="Chart 51"/>
            <p:cNvGraphicFramePr/>
            <p:nvPr/>
          </p:nvGraphicFramePr>
          <p:xfrm>
            <a:off x="5400290" y="3699068"/>
            <a:ext cx="5082887" cy="2744932"/>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p:cNvSpPr txBox="1"/>
            <p:nvPr/>
          </p:nvSpPr>
          <p:spPr>
            <a:xfrm>
              <a:off x="7059836" y="3727351"/>
              <a:ext cx="396262" cy="307777"/>
            </a:xfrm>
            <a:prstGeom prst="rect">
              <a:avLst/>
            </a:prstGeom>
            <a:noFill/>
          </p:spPr>
          <p:txBody>
            <a:bodyPr wrap="none" rtlCol="0">
              <a:spAutoFit/>
            </a:bodyPr>
            <a:lstStyle/>
            <a:p>
              <a:r>
                <a:rPr lang="en-IE" sz="1400" dirty="0"/>
                <a:t>?%</a:t>
              </a:r>
            </a:p>
          </p:txBody>
        </p:sp>
        <p:sp>
          <p:nvSpPr>
            <p:cNvPr id="53" name="TextBox 52"/>
            <p:cNvSpPr txBox="1"/>
            <p:nvPr/>
          </p:nvSpPr>
          <p:spPr>
            <a:xfrm>
              <a:off x="6430108" y="4891918"/>
              <a:ext cx="396262" cy="307777"/>
            </a:xfrm>
            <a:prstGeom prst="rect">
              <a:avLst/>
            </a:prstGeom>
            <a:noFill/>
          </p:spPr>
          <p:txBody>
            <a:bodyPr wrap="none" rtlCol="0">
              <a:spAutoFit/>
            </a:bodyPr>
            <a:lstStyle/>
            <a:p>
              <a:r>
                <a:rPr lang="en-IE" sz="1400" dirty="0"/>
                <a:t>?%</a:t>
              </a:r>
            </a:p>
          </p:txBody>
        </p:sp>
        <p:sp>
          <p:nvSpPr>
            <p:cNvPr id="54" name="TextBox 53"/>
            <p:cNvSpPr txBox="1"/>
            <p:nvPr/>
          </p:nvSpPr>
          <p:spPr>
            <a:xfrm>
              <a:off x="6815421" y="5579155"/>
              <a:ext cx="396262" cy="307777"/>
            </a:xfrm>
            <a:prstGeom prst="rect">
              <a:avLst/>
            </a:prstGeom>
            <a:noFill/>
          </p:spPr>
          <p:txBody>
            <a:bodyPr wrap="none" rtlCol="0">
              <a:spAutoFit/>
            </a:bodyPr>
            <a:lstStyle/>
            <a:p>
              <a:r>
                <a:rPr lang="en-IE" sz="1400" dirty="0"/>
                <a:t>?%</a:t>
              </a:r>
            </a:p>
          </p:txBody>
        </p:sp>
        <p:sp>
          <p:nvSpPr>
            <p:cNvPr id="55" name="TextBox 54"/>
            <p:cNvSpPr txBox="1"/>
            <p:nvPr/>
          </p:nvSpPr>
          <p:spPr>
            <a:xfrm>
              <a:off x="8155927" y="4874267"/>
              <a:ext cx="396262" cy="307777"/>
            </a:xfrm>
            <a:prstGeom prst="rect">
              <a:avLst/>
            </a:prstGeom>
            <a:noFill/>
          </p:spPr>
          <p:txBody>
            <a:bodyPr wrap="none" rtlCol="0">
              <a:spAutoFit/>
            </a:bodyPr>
            <a:lstStyle/>
            <a:p>
              <a:r>
                <a:rPr lang="en-IE" sz="1400" dirty="0"/>
                <a:t>?%</a:t>
              </a:r>
            </a:p>
          </p:txBody>
        </p:sp>
        <p:sp>
          <p:nvSpPr>
            <p:cNvPr id="39" name="TextBox 38"/>
            <p:cNvSpPr txBox="1"/>
            <p:nvPr/>
          </p:nvSpPr>
          <p:spPr>
            <a:xfrm>
              <a:off x="6841300" y="4181675"/>
              <a:ext cx="396262" cy="307777"/>
            </a:xfrm>
            <a:prstGeom prst="rect">
              <a:avLst/>
            </a:prstGeom>
            <a:noFill/>
          </p:spPr>
          <p:txBody>
            <a:bodyPr wrap="none" rtlCol="0">
              <a:spAutoFit/>
            </a:bodyPr>
            <a:lstStyle/>
            <a:p>
              <a:r>
                <a:rPr lang="en-IE" sz="1400" dirty="0"/>
                <a:t>?%</a:t>
              </a:r>
            </a:p>
          </p:txBody>
        </p:sp>
        <p:sp>
          <p:nvSpPr>
            <p:cNvPr id="56" name="TextBox 55"/>
            <p:cNvSpPr txBox="1"/>
            <p:nvPr/>
          </p:nvSpPr>
          <p:spPr>
            <a:xfrm>
              <a:off x="7581596" y="3542530"/>
              <a:ext cx="436338" cy="307777"/>
            </a:xfrm>
            <a:prstGeom prst="rect">
              <a:avLst/>
            </a:prstGeom>
            <a:noFill/>
            <a:ln>
              <a:solidFill>
                <a:schemeClr val="tx1"/>
              </a:solidFill>
            </a:ln>
          </p:spPr>
          <p:txBody>
            <a:bodyPr wrap="none" rtlCol="0">
              <a:spAutoFit/>
            </a:bodyPr>
            <a:lstStyle/>
            <a:p>
              <a:r>
                <a:rPr lang="en-IE" sz="1400" dirty="0"/>
                <a:t> ?%</a:t>
              </a:r>
            </a:p>
          </p:txBody>
        </p:sp>
        <p:cxnSp>
          <p:nvCxnSpPr>
            <p:cNvPr id="57" name="Straight Arrow Connector 56"/>
            <p:cNvCxnSpPr>
              <a:endCxn id="45" idx="3"/>
            </p:cNvCxnSpPr>
            <p:nvPr/>
          </p:nvCxnSpPr>
          <p:spPr>
            <a:xfrm flipH="1">
              <a:off x="7456098" y="3798548"/>
              <a:ext cx="202859" cy="826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958642" y="4776159"/>
              <a:ext cx="1069675" cy="523220"/>
            </a:xfrm>
            <a:prstGeom prst="rect">
              <a:avLst/>
            </a:prstGeom>
            <a:noFill/>
          </p:spPr>
          <p:txBody>
            <a:bodyPr wrap="square" rtlCol="0">
              <a:spAutoFit/>
            </a:bodyPr>
            <a:lstStyle/>
            <a:p>
              <a:pPr algn="ctr"/>
              <a:r>
                <a:rPr lang="en-IE" sz="1400" dirty="0"/>
                <a:t>Phosphate in Rivers</a:t>
              </a:r>
            </a:p>
          </p:txBody>
        </p:sp>
      </p:grpSp>
      <p:sp>
        <p:nvSpPr>
          <p:cNvPr id="28" name="Slide Number Placeholder 27"/>
          <p:cNvSpPr>
            <a:spLocks noGrp="1"/>
          </p:cNvSpPr>
          <p:nvPr>
            <p:ph type="sldNum" sz="quarter" idx="12"/>
          </p:nvPr>
        </p:nvSpPr>
        <p:spPr/>
        <p:txBody>
          <a:bodyPr/>
          <a:lstStyle/>
          <a:p>
            <a:fld id="{496B6A5C-BCA4-46CC-B9D2-1A807C7011A4}" type="slidenum">
              <a:rPr lang="en-IE" smtClean="0"/>
              <a:pPr/>
              <a:t>9</a:t>
            </a:fld>
            <a:endParaRPr lang="en-IE"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F260A24FBA647A144C62EFD34C21E" ma:contentTypeVersion="18" ma:contentTypeDescription="Create a new document." ma:contentTypeScope="" ma:versionID="ab834a9b2dc8b7e754f3ddfeaf2d81d4">
  <xsd:schema xmlns:xsd="http://www.w3.org/2001/XMLSchema" xmlns:xs="http://www.w3.org/2001/XMLSchema" xmlns:p="http://schemas.microsoft.com/office/2006/metadata/properties" xmlns:ns2="468b36b1-3bd9-4383-896c-30a371c4d37d" xmlns:ns3="07d920c5-8f7e-4a25-a840-e2fe4b60dcee" targetNamespace="http://schemas.microsoft.com/office/2006/metadata/properties" ma:root="true" ma:fieldsID="4fb7bbe683214855cc4c92ebf0e1a8d2" ns2:_="" ns3:_="">
    <xsd:import namespace="468b36b1-3bd9-4383-896c-30a371c4d37d"/>
    <xsd:import namespace="07d920c5-8f7e-4a25-a840-e2fe4b60dc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36b1-3bd9-4383-896c-30a371c4d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b28068-5bdd-4416-8cfd-20eb7a9d51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d920c5-8f7e-4a25-a840-e2fe4b60dce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055cd4-656c-495a-8c8b-ef4ebfe22a2c}" ma:internalName="TaxCatchAll" ma:showField="CatchAllData" ma:web="07d920c5-8f7e-4a25-a840-e2fe4b60dc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36b1-3bd9-4383-896c-30a371c4d37d">
      <Terms xmlns="http://schemas.microsoft.com/office/infopath/2007/PartnerControls"/>
    </lcf76f155ced4ddcb4097134ff3c332f>
    <TaxCatchAll xmlns="07d920c5-8f7e-4a25-a840-e2fe4b60dcee" xsi:nil="true"/>
  </documentManagement>
</p:properties>
</file>

<file path=customXml/itemProps1.xml><?xml version="1.0" encoding="utf-8"?>
<ds:datastoreItem xmlns:ds="http://schemas.openxmlformats.org/officeDocument/2006/customXml" ds:itemID="{A0AE7C4C-3F73-49DC-8230-8A23F57A6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b36b1-3bd9-4383-896c-30a371c4d37d"/>
    <ds:schemaRef ds:uri="07d920c5-8f7e-4a25-a840-e2fe4b60dc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99C5CA-56A7-42EE-9C37-C1C492899CED}">
  <ds:schemaRefs>
    <ds:schemaRef ds:uri="http://schemas.microsoft.com/sharepoint/v3/contenttype/forms"/>
  </ds:schemaRefs>
</ds:datastoreItem>
</file>

<file path=customXml/itemProps3.xml><?xml version="1.0" encoding="utf-8"?>
<ds:datastoreItem xmlns:ds="http://schemas.openxmlformats.org/officeDocument/2006/customXml" ds:itemID="{FDDE37CF-7DC2-417C-96E2-BAD49278CEB6}">
  <ds:schemaRefs>
    <ds:schemaRef ds:uri="http://schemas.microsoft.com/office/2006/metadata/properties"/>
    <ds:schemaRef ds:uri="http://schemas.microsoft.com/office/infopath/2007/PartnerControls"/>
    <ds:schemaRef ds:uri="468b36b1-3bd9-4383-896c-30a371c4d37d"/>
    <ds:schemaRef ds:uri="07d920c5-8f7e-4a25-a840-e2fe4b60dcee"/>
  </ds:schemaRefs>
</ds:datastoreItem>
</file>

<file path=docProps/app.xml><?xml version="1.0" encoding="utf-8"?>
<Properties xmlns="http://schemas.openxmlformats.org/officeDocument/2006/extended-properties" xmlns:vt="http://schemas.openxmlformats.org/officeDocument/2006/docPropsVTypes">
  <TotalTime>37990</TotalTime>
  <Words>1961</Words>
  <Application>Microsoft Office PowerPoint</Application>
  <PresentationFormat>On-screen Show (4:3)</PresentationFormat>
  <Paragraphs>194</Paragraphs>
  <Slides>20</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dc:creator>
  <cp:lastModifiedBy>Gretta McCarron</cp:lastModifiedBy>
  <cp:revision>2521</cp:revision>
  <dcterms:created xsi:type="dcterms:W3CDTF">2022-12-02T12:52:22Z</dcterms:created>
  <dcterms:modified xsi:type="dcterms:W3CDTF">2024-06-25T12:06:40Z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0x0101002CEF260A24FBA647A144C62EFD34C21E</vt:lpwstr>
  </property>
  <property fmtid="{D5CDD505-2E9C-101B-9397-08002B2CF9AE}" pid="3" name="MediaServiceImageTags">
    <vt:lpwstr/>
  </property>
</Properties>
</file>