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79" r:id="rId6"/>
    <p:sldId id="257" r:id="rId7"/>
    <p:sldId id="258" r:id="rId8"/>
    <p:sldId id="262" r:id="rId9"/>
    <p:sldId id="264" r:id="rId10"/>
    <p:sldId id="259" r:id="rId11"/>
    <p:sldId id="273" r:id="rId12"/>
    <p:sldId id="261" r:id="rId13"/>
    <p:sldId id="263" r:id="rId14"/>
    <p:sldId id="266" r:id="rId15"/>
    <p:sldId id="268" r:id="rId16"/>
    <p:sldId id="278" r:id="rId17"/>
    <p:sldId id="269" r:id="rId18"/>
    <p:sldId id="271" r:id="rId19"/>
    <p:sldId id="272" r:id="rId20"/>
    <p:sldId id="280" r:id="rId21"/>
    <p:sldId id="277" r:id="rId22"/>
    <p:sldId id="274" r:id="rId23"/>
    <p:sldId id="281" r:id="rId24"/>
    <p:sldId id="275" r:id="rId25"/>
    <p:sldId id="329" r:id="rId2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0">
          <p15:clr>
            <a:srgbClr val="A4A3A4"/>
          </p15:clr>
        </p15:guide>
        <p15:guide id="2" pos="2880">
          <p15:clr>
            <a:srgbClr val="A4A3A4"/>
          </p15:clr>
        </p15:guide>
        <p15:guide id="3" orient="horz" pos="387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A9020C-D1DE-40C6-B3F9-AEFB25BE6782}" v="11" dt="2024-05-14T14:54:19.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82" autoAdjust="0"/>
  </p:normalViewPr>
  <p:slideViewPr>
    <p:cSldViewPr snapToGrid="0" showGuides="1">
      <p:cViewPr varScale="1">
        <p:scale>
          <a:sx n="70" d="100"/>
          <a:sy n="70" d="100"/>
        </p:scale>
        <p:origin x="840" y="53"/>
      </p:cViewPr>
      <p:guideLst>
        <p:guide orient="horz" pos="2180"/>
        <p:guide pos="2880"/>
        <p:guide orient="horz" pos="3870"/>
      </p:guideLst>
    </p:cSldViewPr>
  </p:slideViewPr>
  <p:notesTextViewPr>
    <p:cViewPr>
      <p:scale>
        <a:sx n="100" d="100"/>
        <a:sy n="100" d="100"/>
      </p:scale>
      <p:origin x="0" y="0"/>
    </p:cViewPr>
  </p:notesTextViewPr>
  <p:notesViewPr>
    <p:cSldViewPr snapToGrid="0" showGuides="1">
      <p:cViewPr varScale="1">
        <p:scale>
          <a:sx n="85" d="100"/>
          <a:sy n="85" d="100"/>
        </p:scale>
        <p:origin x="-3048" y="-84"/>
      </p:cViewPr>
      <p:guideLst>
        <p:guide orient="horz" pos="3127"/>
        <p:guide pos="2141"/>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tta McCarron" userId="b310b63e-defb-401d-8269-e3cd0052e290" providerId="ADAL" clId="{81A9020C-D1DE-40C6-B3F9-AEFB25BE6782}"/>
    <pc:docChg chg="undo custSel modSld">
      <pc:chgData name="Gretta McCarron" userId="b310b63e-defb-401d-8269-e3cd0052e290" providerId="ADAL" clId="{81A9020C-D1DE-40C6-B3F9-AEFB25BE6782}" dt="2024-05-14T14:56:51.406" v="780" actId="1076"/>
      <pc:docMkLst>
        <pc:docMk/>
      </pc:docMkLst>
      <pc:sldChg chg="modSp mod">
        <pc:chgData name="Gretta McCarron" userId="b310b63e-defb-401d-8269-e3cd0052e290" providerId="ADAL" clId="{81A9020C-D1DE-40C6-B3F9-AEFB25BE6782}" dt="2024-05-14T14:06:12.283" v="16" actId="403"/>
        <pc:sldMkLst>
          <pc:docMk/>
          <pc:sldMk cId="0" sldId="256"/>
        </pc:sldMkLst>
        <pc:spChg chg="mod">
          <ac:chgData name="Gretta McCarron" userId="b310b63e-defb-401d-8269-e3cd0052e290" providerId="ADAL" clId="{81A9020C-D1DE-40C6-B3F9-AEFB25BE6782}" dt="2024-05-14T14:06:12.283" v="16" actId="403"/>
          <ac:spMkLst>
            <pc:docMk/>
            <pc:sldMk cId="0" sldId="256"/>
            <ac:spMk id="4" creationId="{00000000-0000-0000-0000-000000000000}"/>
          </ac:spMkLst>
        </pc:spChg>
      </pc:sldChg>
      <pc:sldChg chg="addSp delSp modSp mod">
        <pc:chgData name="Gretta McCarron" userId="b310b63e-defb-401d-8269-e3cd0052e290" providerId="ADAL" clId="{81A9020C-D1DE-40C6-B3F9-AEFB25BE6782}" dt="2024-05-14T14:13:08.693" v="62" actId="14100"/>
        <pc:sldMkLst>
          <pc:docMk/>
          <pc:sldMk cId="0" sldId="257"/>
        </pc:sldMkLst>
        <pc:spChg chg="mod">
          <ac:chgData name="Gretta McCarron" userId="b310b63e-defb-401d-8269-e3cd0052e290" providerId="ADAL" clId="{81A9020C-D1DE-40C6-B3F9-AEFB25BE6782}" dt="2024-05-14T14:08:15.647" v="25" actId="403"/>
          <ac:spMkLst>
            <pc:docMk/>
            <pc:sldMk cId="0" sldId="257"/>
            <ac:spMk id="4" creationId="{00000000-0000-0000-0000-000000000000}"/>
          </ac:spMkLst>
        </pc:spChg>
        <pc:spChg chg="mod">
          <ac:chgData name="Gretta McCarron" userId="b310b63e-defb-401d-8269-e3cd0052e290" providerId="ADAL" clId="{81A9020C-D1DE-40C6-B3F9-AEFB25BE6782}" dt="2024-05-14T14:09:54.523" v="34" actId="114"/>
          <ac:spMkLst>
            <pc:docMk/>
            <pc:sldMk cId="0" sldId="257"/>
            <ac:spMk id="5" creationId="{00000000-0000-0000-0000-000000000000}"/>
          </ac:spMkLst>
        </pc:spChg>
        <pc:spChg chg="mod">
          <ac:chgData name="Gretta McCarron" userId="b310b63e-defb-401d-8269-e3cd0052e290" providerId="ADAL" clId="{81A9020C-D1DE-40C6-B3F9-AEFB25BE6782}" dt="2024-05-14T14:12:59.992" v="60" actId="14100"/>
          <ac:spMkLst>
            <pc:docMk/>
            <pc:sldMk cId="0" sldId="257"/>
            <ac:spMk id="11" creationId="{00000000-0000-0000-0000-000000000000}"/>
          </ac:spMkLst>
        </pc:spChg>
        <pc:spChg chg="mod">
          <ac:chgData name="Gretta McCarron" userId="b310b63e-defb-401d-8269-e3cd0052e290" providerId="ADAL" clId="{81A9020C-D1DE-40C6-B3F9-AEFB25BE6782}" dt="2024-05-14T14:13:08.693" v="62" actId="14100"/>
          <ac:spMkLst>
            <pc:docMk/>
            <pc:sldMk cId="0" sldId="257"/>
            <ac:spMk id="13" creationId="{F8F0BFFC-0BCF-46AF-B1CD-AFD58A469B02}"/>
          </ac:spMkLst>
        </pc:spChg>
        <pc:spChg chg="mod">
          <ac:chgData name="Gretta McCarron" userId="b310b63e-defb-401d-8269-e3cd0052e290" providerId="ADAL" clId="{81A9020C-D1DE-40C6-B3F9-AEFB25BE6782}" dt="2024-05-14T14:13:05.215" v="61" actId="14100"/>
          <ac:spMkLst>
            <pc:docMk/>
            <pc:sldMk cId="0" sldId="257"/>
            <ac:spMk id="14" creationId="{999A7C40-D04A-40EF-BC2E-D5746A7A9789}"/>
          </ac:spMkLst>
        </pc:spChg>
        <pc:picChg chg="add mod">
          <ac:chgData name="Gretta McCarron" userId="b310b63e-defb-401d-8269-e3cd0052e290" providerId="ADAL" clId="{81A9020C-D1DE-40C6-B3F9-AEFB25BE6782}" dt="2024-05-14T14:09:18.935" v="29"/>
          <ac:picMkLst>
            <pc:docMk/>
            <pc:sldMk cId="0" sldId="257"/>
            <ac:picMk id="2" creationId="{22384A29-8391-DBF3-A868-02BB9933282D}"/>
          </ac:picMkLst>
        </pc:picChg>
        <pc:picChg chg="del mod">
          <ac:chgData name="Gretta McCarron" userId="b310b63e-defb-401d-8269-e3cd0052e290" providerId="ADAL" clId="{81A9020C-D1DE-40C6-B3F9-AEFB25BE6782}" dt="2024-05-14T14:12:20.345" v="53" actId="478"/>
          <ac:picMkLst>
            <pc:docMk/>
            <pc:sldMk cId="0" sldId="257"/>
            <ac:picMk id="3" creationId="{9DC7E1C5-7EC4-4422-903D-C9EF3F5643B4}"/>
          </ac:picMkLst>
        </pc:picChg>
        <pc:picChg chg="add mod">
          <ac:chgData name="Gretta McCarron" userId="b310b63e-defb-401d-8269-e3cd0052e290" providerId="ADAL" clId="{81A9020C-D1DE-40C6-B3F9-AEFB25BE6782}" dt="2024-05-14T14:12:50.479" v="59" actId="1076"/>
          <ac:picMkLst>
            <pc:docMk/>
            <pc:sldMk cId="0" sldId="257"/>
            <ac:picMk id="7" creationId="{B3BB99A7-1FB1-F73C-6156-4463D483A124}"/>
          </ac:picMkLst>
        </pc:picChg>
      </pc:sldChg>
      <pc:sldChg chg="addSp delSp modSp mod">
        <pc:chgData name="Gretta McCarron" userId="b310b63e-defb-401d-8269-e3cd0052e290" providerId="ADAL" clId="{81A9020C-D1DE-40C6-B3F9-AEFB25BE6782}" dt="2024-05-14T14:11:42.231" v="52" actId="14100"/>
        <pc:sldMkLst>
          <pc:docMk/>
          <pc:sldMk cId="0" sldId="258"/>
        </pc:sldMkLst>
        <pc:spChg chg="mod">
          <ac:chgData name="Gretta McCarron" userId="b310b63e-defb-401d-8269-e3cd0052e290" providerId="ADAL" clId="{81A9020C-D1DE-40C6-B3F9-AEFB25BE6782}" dt="2024-05-14T14:10:32.963" v="38" actId="120"/>
          <ac:spMkLst>
            <pc:docMk/>
            <pc:sldMk cId="0" sldId="258"/>
            <ac:spMk id="2" creationId="{A7820FB0-E36C-4C4C-92AF-DB0F1047F878}"/>
          </ac:spMkLst>
        </pc:spChg>
        <pc:spChg chg="mod">
          <ac:chgData name="Gretta McCarron" userId="b310b63e-defb-401d-8269-e3cd0052e290" providerId="ADAL" clId="{81A9020C-D1DE-40C6-B3F9-AEFB25BE6782}" dt="2024-05-14T14:10:58.512" v="43" actId="403"/>
          <ac:spMkLst>
            <pc:docMk/>
            <pc:sldMk cId="0" sldId="258"/>
            <ac:spMk id="3" creationId="{00000000-0000-0000-0000-000000000000}"/>
          </ac:spMkLst>
        </pc:spChg>
        <pc:spChg chg="mod">
          <ac:chgData name="Gretta McCarron" userId="b310b63e-defb-401d-8269-e3cd0052e290" providerId="ADAL" clId="{81A9020C-D1DE-40C6-B3F9-AEFB25BE6782}" dt="2024-05-14T14:11:27.038" v="49" actId="403"/>
          <ac:spMkLst>
            <pc:docMk/>
            <pc:sldMk cId="0" sldId="258"/>
            <ac:spMk id="4" creationId="{00000000-0000-0000-0000-000000000000}"/>
          </ac:spMkLst>
        </pc:spChg>
        <pc:spChg chg="mod">
          <ac:chgData name="Gretta McCarron" userId="b310b63e-defb-401d-8269-e3cd0052e290" providerId="ADAL" clId="{81A9020C-D1DE-40C6-B3F9-AEFB25BE6782}" dt="2024-05-14T14:10:46.729" v="40" actId="403"/>
          <ac:spMkLst>
            <pc:docMk/>
            <pc:sldMk cId="0" sldId="258"/>
            <ac:spMk id="5" creationId="{00000000-0000-0000-0000-000000000000}"/>
          </ac:spMkLst>
        </pc:spChg>
        <pc:spChg chg="mod">
          <ac:chgData name="Gretta McCarron" userId="b310b63e-defb-401d-8269-e3cd0052e290" providerId="ADAL" clId="{81A9020C-D1DE-40C6-B3F9-AEFB25BE6782}" dt="2024-05-14T14:11:42.231" v="52" actId="14100"/>
          <ac:spMkLst>
            <pc:docMk/>
            <pc:sldMk cId="0" sldId="258"/>
            <ac:spMk id="6" creationId="{00000000-0000-0000-0000-000000000000}"/>
          </ac:spMkLst>
        </pc:spChg>
        <pc:picChg chg="mod">
          <ac:chgData name="Gretta McCarron" userId="b310b63e-defb-401d-8269-e3cd0052e290" providerId="ADAL" clId="{81A9020C-D1DE-40C6-B3F9-AEFB25BE6782}" dt="2024-05-14T14:11:36.766" v="50" actId="1076"/>
          <ac:picMkLst>
            <pc:docMk/>
            <pc:sldMk cId="0" sldId="258"/>
            <ac:picMk id="8" creationId="{A18A4707-119B-4D95-BD7B-03D0A2224834}"/>
          </ac:picMkLst>
        </pc:picChg>
        <pc:picChg chg="add del mod">
          <ac:chgData name="Gretta McCarron" userId="b310b63e-defb-401d-8269-e3cd0052e290" providerId="ADAL" clId="{81A9020C-D1DE-40C6-B3F9-AEFB25BE6782}" dt="2024-05-14T14:02:43.877" v="5" actId="478"/>
          <ac:picMkLst>
            <pc:docMk/>
            <pc:sldMk cId="0" sldId="258"/>
            <ac:picMk id="9" creationId="{30355CFF-46F5-F900-DA63-65F8357B69F5}"/>
          </ac:picMkLst>
        </pc:picChg>
        <pc:picChg chg="add mod">
          <ac:chgData name="Gretta McCarron" userId="b310b63e-defb-401d-8269-e3cd0052e290" providerId="ADAL" clId="{81A9020C-D1DE-40C6-B3F9-AEFB25BE6782}" dt="2024-05-14T14:03:01.415" v="8" actId="1076"/>
          <ac:picMkLst>
            <pc:docMk/>
            <pc:sldMk cId="0" sldId="258"/>
            <ac:picMk id="11" creationId="{9B8836F3-32DF-1917-B2CD-2C982FD56F9D}"/>
          </ac:picMkLst>
        </pc:picChg>
      </pc:sldChg>
      <pc:sldChg chg="modSp mod">
        <pc:chgData name="Gretta McCarron" userId="b310b63e-defb-401d-8269-e3cd0052e290" providerId="ADAL" clId="{81A9020C-D1DE-40C6-B3F9-AEFB25BE6782}" dt="2024-05-14T14:19:25.943" v="147" actId="122"/>
        <pc:sldMkLst>
          <pc:docMk/>
          <pc:sldMk cId="0" sldId="259"/>
        </pc:sldMkLst>
        <pc:spChg chg="mod">
          <ac:chgData name="Gretta McCarron" userId="b310b63e-defb-401d-8269-e3cd0052e290" providerId="ADAL" clId="{81A9020C-D1DE-40C6-B3F9-AEFB25BE6782}" dt="2024-05-14T14:18:45.054" v="143" actId="207"/>
          <ac:spMkLst>
            <pc:docMk/>
            <pc:sldMk cId="0" sldId="259"/>
            <ac:spMk id="4" creationId="{00000000-0000-0000-0000-000000000000}"/>
          </ac:spMkLst>
        </pc:spChg>
        <pc:spChg chg="mod">
          <ac:chgData name="Gretta McCarron" userId="b310b63e-defb-401d-8269-e3cd0052e290" providerId="ADAL" clId="{81A9020C-D1DE-40C6-B3F9-AEFB25BE6782}" dt="2024-05-14T14:19:25.943" v="147" actId="122"/>
          <ac:spMkLst>
            <pc:docMk/>
            <pc:sldMk cId="0" sldId="259"/>
            <ac:spMk id="23" creationId="{00000000-0000-0000-0000-000000000000}"/>
          </ac:spMkLst>
        </pc:spChg>
      </pc:sldChg>
      <pc:sldChg chg="modSp mod">
        <pc:chgData name="Gretta McCarron" userId="b310b63e-defb-401d-8269-e3cd0052e290" providerId="ADAL" clId="{81A9020C-D1DE-40C6-B3F9-AEFB25BE6782}" dt="2024-05-14T14:20:03.815" v="150" actId="120"/>
        <pc:sldMkLst>
          <pc:docMk/>
          <pc:sldMk cId="0" sldId="261"/>
        </pc:sldMkLst>
        <pc:spChg chg="mod">
          <ac:chgData name="Gretta McCarron" userId="b310b63e-defb-401d-8269-e3cd0052e290" providerId="ADAL" clId="{81A9020C-D1DE-40C6-B3F9-AEFB25BE6782}" dt="2024-05-14T14:20:03.815" v="150" actId="120"/>
          <ac:spMkLst>
            <pc:docMk/>
            <pc:sldMk cId="0" sldId="261"/>
            <ac:spMk id="26" creationId="{00000000-0000-0000-0000-000000000000}"/>
          </ac:spMkLst>
        </pc:spChg>
      </pc:sldChg>
      <pc:sldChg chg="modSp mod">
        <pc:chgData name="Gretta McCarron" userId="b310b63e-defb-401d-8269-e3cd0052e290" providerId="ADAL" clId="{81A9020C-D1DE-40C6-B3F9-AEFB25BE6782}" dt="2024-05-14T14:16:32.020" v="119" actId="20577"/>
        <pc:sldMkLst>
          <pc:docMk/>
          <pc:sldMk cId="0" sldId="262"/>
        </pc:sldMkLst>
        <pc:spChg chg="mod">
          <ac:chgData name="Gretta McCarron" userId="b310b63e-defb-401d-8269-e3cd0052e290" providerId="ADAL" clId="{81A9020C-D1DE-40C6-B3F9-AEFB25BE6782}" dt="2024-05-14T14:16:32.020" v="119" actId="20577"/>
          <ac:spMkLst>
            <pc:docMk/>
            <pc:sldMk cId="0" sldId="262"/>
            <ac:spMk id="2" creationId="{00000000-0000-0000-0000-000000000000}"/>
          </ac:spMkLst>
        </pc:spChg>
        <pc:spChg chg="mod">
          <ac:chgData name="Gretta McCarron" userId="b310b63e-defb-401d-8269-e3cd0052e290" providerId="ADAL" clId="{81A9020C-D1DE-40C6-B3F9-AEFB25BE6782}" dt="2024-05-14T14:15:34.547" v="91" actId="20577"/>
          <ac:spMkLst>
            <pc:docMk/>
            <pc:sldMk cId="0" sldId="262"/>
            <ac:spMk id="7" creationId="{2B7852E1-2023-4BB0-80BE-3089AAFA12F5}"/>
          </ac:spMkLst>
        </pc:spChg>
        <pc:spChg chg="mod">
          <ac:chgData name="Gretta McCarron" userId="b310b63e-defb-401d-8269-e3cd0052e290" providerId="ADAL" clId="{81A9020C-D1DE-40C6-B3F9-AEFB25BE6782}" dt="2024-05-14T14:16:01.506" v="111" actId="20577"/>
          <ac:spMkLst>
            <pc:docMk/>
            <pc:sldMk cId="0" sldId="262"/>
            <ac:spMk id="8" creationId="{00000000-0000-0000-0000-000000000000}"/>
          </ac:spMkLst>
        </pc:spChg>
        <pc:spChg chg="mod">
          <ac:chgData name="Gretta McCarron" userId="b310b63e-defb-401d-8269-e3cd0052e290" providerId="ADAL" clId="{81A9020C-D1DE-40C6-B3F9-AEFB25BE6782}" dt="2024-05-14T14:14:09.111" v="71" actId="1076"/>
          <ac:spMkLst>
            <pc:docMk/>
            <pc:sldMk cId="0" sldId="262"/>
            <ac:spMk id="10" creationId="{00000000-0000-0000-0000-000000000000}"/>
          </ac:spMkLst>
        </pc:spChg>
        <pc:picChg chg="mod">
          <ac:chgData name="Gretta McCarron" userId="b310b63e-defb-401d-8269-e3cd0052e290" providerId="ADAL" clId="{81A9020C-D1DE-40C6-B3F9-AEFB25BE6782}" dt="2024-05-14T14:16:07.958" v="112" actId="1076"/>
          <ac:picMkLst>
            <pc:docMk/>
            <pc:sldMk cId="0" sldId="262"/>
            <ac:picMk id="4" creationId="{542EC92C-92BE-4687-9DBE-CB149CCCFCBC}"/>
          </ac:picMkLst>
        </pc:picChg>
      </pc:sldChg>
      <pc:sldChg chg="modSp mod">
        <pc:chgData name="Gretta McCarron" userId="b310b63e-defb-401d-8269-e3cd0052e290" providerId="ADAL" clId="{81A9020C-D1DE-40C6-B3F9-AEFB25BE6782}" dt="2024-05-14T14:18:31.477" v="142" actId="5793"/>
        <pc:sldMkLst>
          <pc:docMk/>
          <pc:sldMk cId="0" sldId="264"/>
        </pc:sldMkLst>
        <pc:spChg chg="mod">
          <ac:chgData name="Gretta McCarron" userId="b310b63e-defb-401d-8269-e3cd0052e290" providerId="ADAL" clId="{81A9020C-D1DE-40C6-B3F9-AEFB25BE6782}" dt="2024-05-14T14:18:07.647" v="137" actId="14100"/>
          <ac:spMkLst>
            <pc:docMk/>
            <pc:sldMk cId="0" sldId="264"/>
            <ac:spMk id="8" creationId="{00000000-0000-0000-0000-000000000000}"/>
          </ac:spMkLst>
        </pc:spChg>
        <pc:spChg chg="mod">
          <ac:chgData name="Gretta McCarron" userId="b310b63e-defb-401d-8269-e3cd0052e290" providerId="ADAL" clId="{81A9020C-D1DE-40C6-B3F9-AEFB25BE6782}" dt="2024-05-14T14:18:31.477" v="142" actId="5793"/>
          <ac:spMkLst>
            <pc:docMk/>
            <pc:sldMk cId="0" sldId="264"/>
            <ac:spMk id="9" creationId="{00000000-0000-0000-0000-000000000000}"/>
          </ac:spMkLst>
        </pc:spChg>
        <pc:spChg chg="mod">
          <ac:chgData name="Gretta McCarron" userId="b310b63e-defb-401d-8269-e3cd0052e290" providerId="ADAL" clId="{81A9020C-D1DE-40C6-B3F9-AEFB25BE6782}" dt="2024-05-14T14:16:49.013" v="122" actId="20577"/>
          <ac:spMkLst>
            <pc:docMk/>
            <pc:sldMk cId="0" sldId="264"/>
            <ac:spMk id="10" creationId="{00000000-0000-0000-0000-000000000000}"/>
          </ac:spMkLst>
        </pc:spChg>
        <pc:spChg chg="mod">
          <ac:chgData name="Gretta McCarron" userId="b310b63e-defb-401d-8269-e3cd0052e290" providerId="ADAL" clId="{81A9020C-D1DE-40C6-B3F9-AEFB25BE6782}" dt="2024-05-14T14:05:06.196" v="14" actId="122"/>
          <ac:spMkLst>
            <pc:docMk/>
            <pc:sldMk cId="0" sldId="264"/>
            <ac:spMk id="13" creationId="{00000000-0000-0000-0000-000000000000}"/>
          </ac:spMkLst>
        </pc:spChg>
        <pc:spChg chg="mod">
          <ac:chgData name="Gretta McCarron" userId="b310b63e-defb-401d-8269-e3cd0052e290" providerId="ADAL" clId="{81A9020C-D1DE-40C6-B3F9-AEFB25BE6782}" dt="2024-05-14T14:05:17.153" v="15" actId="122"/>
          <ac:spMkLst>
            <pc:docMk/>
            <pc:sldMk cId="0" sldId="264"/>
            <ac:spMk id="14" creationId="{00000000-0000-0000-0000-000000000000}"/>
          </ac:spMkLst>
        </pc:spChg>
        <pc:grpChg chg="mod">
          <ac:chgData name="Gretta McCarron" userId="b310b63e-defb-401d-8269-e3cd0052e290" providerId="ADAL" clId="{81A9020C-D1DE-40C6-B3F9-AEFB25BE6782}" dt="2024-05-14T14:16:57.503" v="123" actId="1076"/>
          <ac:grpSpMkLst>
            <pc:docMk/>
            <pc:sldMk cId="0" sldId="264"/>
            <ac:grpSpMk id="17" creationId="{00000000-0000-0000-0000-000000000000}"/>
          </ac:grpSpMkLst>
        </pc:grpChg>
        <pc:grpChg chg="mod">
          <ac:chgData name="Gretta McCarron" userId="b310b63e-defb-401d-8269-e3cd0052e290" providerId="ADAL" clId="{81A9020C-D1DE-40C6-B3F9-AEFB25BE6782}" dt="2024-05-14T14:04:38.127" v="12" actId="14100"/>
          <ac:grpSpMkLst>
            <pc:docMk/>
            <pc:sldMk cId="0" sldId="264"/>
            <ac:grpSpMk id="20" creationId="{00000000-0000-0000-0000-000000000000}"/>
          </ac:grpSpMkLst>
        </pc:grpChg>
      </pc:sldChg>
      <pc:sldChg chg="modSp mod">
        <pc:chgData name="Gretta McCarron" userId="b310b63e-defb-401d-8269-e3cd0052e290" providerId="ADAL" clId="{81A9020C-D1DE-40C6-B3F9-AEFB25BE6782}" dt="2024-05-14T14:25:07.792" v="340" actId="403"/>
        <pc:sldMkLst>
          <pc:docMk/>
          <pc:sldMk cId="0" sldId="266"/>
        </pc:sldMkLst>
        <pc:spChg chg="mod">
          <ac:chgData name="Gretta McCarron" userId="b310b63e-defb-401d-8269-e3cd0052e290" providerId="ADAL" clId="{81A9020C-D1DE-40C6-B3F9-AEFB25BE6782}" dt="2024-05-14T14:24:45.807" v="337" actId="1076"/>
          <ac:spMkLst>
            <pc:docMk/>
            <pc:sldMk cId="0" sldId="266"/>
            <ac:spMk id="3" creationId="{00000000-0000-0000-0000-000000000000}"/>
          </ac:spMkLst>
        </pc:spChg>
        <pc:spChg chg="mod">
          <ac:chgData name="Gretta McCarron" userId="b310b63e-defb-401d-8269-e3cd0052e290" providerId="ADAL" clId="{81A9020C-D1DE-40C6-B3F9-AEFB25BE6782}" dt="2024-05-14T14:24:36.799" v="336" actId="1076"/>
          <ac:spMkLst>
            <pc:docMk/>
            <pc:sldMk cId="0" sldId="266"/>
            <ac:spMk id="8" creationId="{00000000-0000-0000-0000-000000000000}"/>
          </ac:spMkLst>
        </pc:spChg>
        <pc:spChg chg="mod">
          <ac:chgData name="Gretta McCarron" userId="b310b63e-defb-401d-8269-e3cd0052e290" providerId="ADAL" clId="{81A9020C-D1DE-40C6-B3F9-AEFB25BE6782}" dt="2024-05-14T14:24:51.051" v="338" actId="403"/>
          <ac:spMkLst>
            <pc:docMk/>
            <pc:sldMk cId="0" sldId="266"/>
            <ac:spMk id="20" creationId="{AFE87229-3EF8-404A-AC85-2645509B9835}"/>
          </ac:spMkLst>
        </pc:spChg>
        <pc:spChg chg="mod">
          <ac:chgData name="Gretta McCarron" userId="b310b63e-defb-401d-8269-e3cd0052e290" providerId="ADAL" clId="{81A9020C-D1DE-40C6-B3F9-AEFB25BE6782}" dt="2024-05-14T14:24:58.640" v="339" actId="403"/>
          <ac:spMkLst>
            <pc:docMk/>
            <pc:sldMk cId="0" sldId="266"/>
            <ac:spMk id="21" creationId="{CFEFF4E2-2C04-4A0A-B104-970B7B1D4E0F}"/>
          </ac:spMkLst>
        </pc:spChg>
        <pc:spChg chg="mod">
          <ac:chgData name="Gretta McCarron" userId="b310b63e-defb-401d-8269-e3cd0052e290" providerId="ADAL" clId="{81A9020C-D1DE-40C6-B3F9-AEFB25BE6782}" dt="2024-05-14T14:25:07.792" v="340" actId="403"/>
          <ac:spMkLst>
            <pc:docMk/>
            <pc:sldMk cId="0" sldId="266"/>
            <ac:spMk id="23" creationId="{78241871-6E45-408A-93B9-12CFB5D4AEFF}"/>
          </ac:spMkLst>
        </pc:spChg>
      </pc:sldChg>
      <pc:sldChg chg="addSp modSp mod">
        <pc:chgData name="Gretta McCarron" userId="b310b63e-defb-401d-8269-e3cd0052e290" providerId="ADAL" clId="{81A9020C-D1DE-40C6-B3F9-AEFB25BE6782}" dt="2024-05-14T14:34:47.575" v="414" actId="14100"/>
        <pc:sldMkLst>
          <pc:docMk/>
          <pc:sldMk cId="0" sldId="268"/>
        </pc:sldMkLst>
        <pc:spChg chg="mod">
          <ac:chgData name="Gretta McCarron" userId="b310b63e-defb-401d-8269-e3cd0052e290" providerId="ADAL" clId="{81A9020C-D1DE-40C6-B3F9-AEFB25BE6782}" dt="2024-05-14T14:34:47.575" v="414" actId="14100"/>
          <ac:spMkLst>
            <pc:docMk/>
            <pc:sldMk cId="0" sldId="268"/>
            <ac:spMk id="4" creationId="{663576E2-9D7E-C9E3-E183-19142ECD6DE5}"/>
          </ac:spMkLst>
        </pc:spChg>
        <pc:spChg chg="add mod">
          <ac:chgData name="Gretta McCarron" userId="b310b63e-defb-401d-8269-e3cd0052e290" providerId="ADAL" clId="{81A9020C-D1DE-40C6-B3F9-AEFB25BE6782}" dt="2024-05-14T14:26:08.751" v="381" actId="1076"/>
          <ac:spMkLst>
            <pc:docMk/>
            <pc:sldMk cId="0" sldId="268"/>
            <ac:spMk id="5" creationId="{118B3536-E9B7-4E64-E5B4-01C4D25ED8C0}"/>
          </ac:spMkLst>
        </pc:spChg>
        <pc:spChg chg="mod">
          <ac:chgData name="Gretta McCarron" userId="b310b63e-defb-401d-8269-e3cd0052e290" providerId="ADAL" clId="{81A9020C-D1DE-40C6-B3F9-AEFB25BE6782}" dt="2024-05-14T14:33:37.455" v="410" actId="403"/>
          <ac:spMkLst>
            <pc:docMk/>
            <pc:sldMk cId="0" sldId="268"/>
            <ac:spMk id="7" creationId="{00000000-0000-0000-0000-000000000000}"/>
          </ac:spMkLst>
        </pc:spChg>
        <pc:spChg chg="add mod">
          <ac:chgData name="Gretta McCarron" userId="b310b63e-defb-401d-8269-e3cd0052e290" providerId="ADAL" clId="{81A9020C-D1DE-40C6-B3F9-AEFB25BE6782}" dt="2024-05-14T14:33:52.670" v="411" actId="1076"/>
          <ac:spMkLst>
            <pc:docMk/>
            <pc:sldMk cId="0" sldId="268"/>
            <ac:spMk id="10" creationId="{052C4423-90A0-30C3-197D-6E230B217EF3}"/>
          </ac:spMkLst>
        </pc:spChg>
        <pc:picChg chg="add mod">
          <ac:chgData name="Gretta McCarron" userId="b310b63e-defb-401d-8269-e3cd0052e290" providerId="ADAL" clId="{81A9020C-D1DE-40C6-B3F9-AEFB25BE6782}" dt="2024-05-14T14:34:42.911" v="413" actId="1076"/>
          <ac:picMkLst>
            <pc:docMk/>
            <pc:sldMk cId="0" sldId="268"/>
            <ac:picMk id="8" creationId="{C00DBB5A-0516-A625-28D3-3DA2B63E3DD0}"/>
          </ac:picMkLst>
        </pc:picChg>
      </pc:sldChg>
      <pc:sldChg chg="modSp mod">
        <pc:chgData name="Gretta McCarron" userId="b310b63e-defb-401d-8269-e3cd0052e290" providerId="ADAL" clId="{81A9020C-D1DE-40C6-B3F9-AEFB25BE6782}" dt="2024-05-14T14:38:44.400" v="453" actId="113"/>
        <pc:sldMkLst>
          <pc:docMk/>
          <pc:sldMk cId="0" sldId="269"/>
        </pc:sldMkLst>
        <pc:spChg chg="mod">
          <ac:chgData name="Gretta McCarron" userId="b310b63e-defb-401d-8269-e3cd0052e290" providerId="ADAL" clId="{81A9020C-D1DE-40C6-B3F9-AEFB25BE6782}" dt="2024-05-14T14:37:42.732" v="446" actId="403"/>
          <ac:spMkLst>
            <pc:docMk/>
            <pc:sldMk cId="0" sldId="269"/>
            <ac:spMk id="3" creationId="{00000000-0000-0000-0000-000000000000}"/>
          </ac:spMkLst>
        </pc:spChg>
        <pc:spChg chg="mod">
          <ac:chgData name="Gretta McCarron" userId="b310b63e-defb-401d-8269-e3cd0052e290" providerId="ADAL" clId="{81A9020C-D1DE-40C6-B3F9-AEFB25BE6782}" dt="2024-05-14T14:37:49.505" v="447" actId="403"/>
          <ac:spMkLst>
            <pc:docMk/>
            <pc:sldMk cId="0" sldId="269"/>
            <ac:spMk id="4" creationId="{00000000-0000-0000-0000-000000000000}"/>
          </ac:spMkLst>
        </pc:spChg>
        <pc:spChg chg="mod">
          <ac:chgData name="Gretta McCarron" userId="b310b63e-defb-401d-8269-e3cd0052e290" providerId="ADAL" clId="{81A9020C-D1DE-40C6-B3F9-AEFB25BE6782}" dt="2024-05-14T14:38:06.526" v="450" actId="1076"/>
          <ac:spMkLst>
            <pc:docMk/>
            <pc:sldMk cId="0" sldId="269"/>
            <ac:spMk id="8" creationId="{00000000-0000-0000-0000-000000000000}"/>
          </ac:spMkLst>
        </pc:spChg>
        <pc:spChg chg="mod">
          <ac:chgData name="Gretta McCarron" userId="b310b63e-defb-401d-8269-e3cd0052e290" providerId="ADAL" clId="{81A9020C-D1DE-40C6-B3F9-AEFB25BE6782}" dt="2024-05-14T14:38:44.400" v="453" actId="113"/>
          <ac:spMkLst>
            <pc:docMk/>
            <pc:sldMk cId="0" sldId="269"/>
            <ac:spMk id="9" creationId="{00000000-0000-0000-0000-000000000000}"/>
          </ac:spMkLst>
        </pc:spChg>
        <pc:picChg chg="mod">
          <ac:chgData name="Gretta McCarron" userId="b310b63e-defb-401d-8269-e3cd0052e290" providerId="ADAL" clId="{81A9020C-D1DE-40C6-B3F9-AEFB25BE6782}" dt="2024-05-14T14:37:09.975" v="437" actId="1076"/>
          <ac:picMkLst>
            <pc:docMk/>
            <pc:sldMk cId="0" sldId="269"/>
            <ac:picMk id="7" creationId="{00000000-0000-0000-0000-000000000000}"/>
          </ac:picMkLst>
        </pc:picChg>
      </pc:sldChg>
      <pc:sldChg chg="modSp mod">
        <pc:chgData name="Gretta McCarron" userId="b310b63e-defb-401d-8269-e3cd0052e290" providerId="ADAL" clId="{81A9020C-D1DE-40C6-B3F9-AEFB25BE6782}" dt="2024-05-14T14:46:29.709" v="523" actId="1076"/>
        <pc:sldMkLst>
          <pc:docMk/>
          <pc:sldMk cId="0" sldId="271"/>
        </pc:sldMkLst>
        <pc:spChg chg="mod">
          <ac:chgData name="Gretta McCarron" userId="b310b63e-defb-401d-8269-e3cd0052e290" providerId="ADAL" clId="{81A9020C-D1DE-40C6-B3F9-AEFB25BE6782}" dt="2024-05-14T14:43:33.557" v="499" actId="20577"/>
          <ac:spMkLst>
            <pc:docMk/>
            <pc:sldMk cId="0" sldId="271"/>
            <ac:spMk id="12" creationId="{00000000-0000-0000-0000-000000000000}"/>
          </ac:spMkLst>
        </pc:spChg>
        <pc:spChg chg="mod">
          <ac:chgData name="Gretta McCarron" userId="b310b63e-defb-401d-8269-e3cd0052e290" providerId="ADAL" clId="{81A9020C-D1DE-40C6-B3F9-AEFB25BE6782}" dt="2024-05-14T14:43:05.423" v="493" actId="1076"/>
          <ac:spMkLst>
            <pc:docMk/>
            <pc:sldMk cId="0" sldId="271"/>
            <ac:spMk id="16" creationId="{00000000-0000-0000-0000-000000000000}"/>
          </ac:spMkLst>
        </pc:spChg>
        <pc:spChg chg="mod">
          <ac:chgData name="Gretta McCarron" userId="b310b63e-defb-401d-8269-e3cd0052e290" providerId="ADAL" clId="{81A9020C-D1DE-40C6-B3F9-AEFB25BE6782}" dt="2024-05-14T14:41:33.294" v="474" actId="1076"/>
          <ac:spMkLst>
            <pc:docMk/>
            <pc:sldMk cId="0" sldId="271"/>
            <ac:spMk id="27" creationId="{00000000-0000-0000-0000-000000000000}"/>
          </ac:spMkLst>
        </pc:spChg>
        <pc:grpChg chg="mod">
          <ac:chgData name="Gretta McCarron" userId="b310b63e-defb-401d-8269-e3cd0052e290" providerId="ADAL" clId="{81A9020C-D1DE-40C6-B3F9-AEFB25BE6782}" dt="2024-05-14T14:46:29.709" v="523" actId="1076"/>
          <ac:grpSpMkLst>
            <pc:docMk/>
            <pc:sldMk cId="0" sldId="271"/>
            <ac:grpSpMk id="28" creationId="{00000000-0000-0000-0000-000000000000}"/>
          </ac:grpSpMkLst>
        </pc:grpChg>
        <pc:picChg chg="mod">
          <ac:chgData name="Gretta McCarron" userId="b310b63e-defb-401d-8269-e3cd0052e290" providerId="ADAL" clId="{81A9020C-D1DE-40C6-B3F9-AEFB25BE6782}" dt="2024-05-14T14:43:48.695" v="500" actId="1076"/>
          <ac:picMkLst>
            <pc:docMk/>
            <pc:sldMk cId="0" sldId="271"/>
            <ac:picMk id="3" creationId="{00000000-0000-0000-0000-000000000000}"/>
          </ac:picMkLst>
        </pc:picChg>
        <pc:cxnChg chg="mod">
          <ac:chgData name="Gretta McCarron" userId="b310b63e-defb-401d-8269-e3cd0052e290" providerId="ADAL" clId="{81A9020C-D1DE-40C6-B3F9-AEFB25BE6782}" dt="2024-05-14T14:41:19.614" v="472" actId="1076"/>
          <ac:cxnSpMkLst>
            <pc:docMk/>
            <pc:sldMk cId="0" sldId="271"/>
            <ac:cxnSpMk id="5" creationId="{00000000-0000-0000-0000-000000000000}"/>
          </ac:cxnSpMkLst>
        </pc:cxnChg>
        <pc:cxnChg chg="mod">
          <ac:chgData name="Gretta McCarron" userId="b310b63e-defb-401d-8269-e3cd0052e290" providerId="ADAL" clId="{81A9020C-D1DE-40C6-B3F9-AEFB25BE6782}" dt="2024-05-14T14:41:16.999" v="471" actId="1076"/>
          <ac:cxnSpMkLst>
            <pc:docMk/>
            <pc:sldMk cId="0" sldId="271"/>
            <ac:cxnSpMk id="8" creationId="{00000000-0000-0000-0000-000000000000}"/>
          </ac:cxnSpMkLst>
        </pc:cxnChg>
        <pc:cxnChg chg="mod">
          <ac:chgData name="Gretta McCarron" userId="b310b63e-defb-401d-8269-e3cd0052e290" providerId="ADAL" clId="{81A9020C-D1DE-40C6-B3F9-AEFB25BE6782}" dt="2024-05-14T14:43:09.934" v="494" actId="1076"/>
          <ac:cxnSpMkLst>
            <pc:docMk/>
            <pc:sldMk cId="0" sldId="271"/>
            <ac:cxnSpMk id="18" creationId="{00000000-0000-0000-0000-000000000000}"/>
          </ac:cxnSpMkLst>
        </pc:cxnChg>
        <pc:cxnChg chg="mod">
          <ac:chgData name="Gretta McCarron" userId="b310b63e-defb-401d-8269-e3cd0052e290" providerId="ADAL" clId="{81A9020C-D1DE-40C6-B3F9-AEFB25BE6782}" dt="2024-05-14T14:43:01.182" v="492" actId="1076"/>
          <ac:cxnSpMkLst>
            <pc:docMk/>
            <pc:sldMk cId="0" sldId="271"/>
            <ac:cxnSpMk id="22" creationId="{00000000-0000-0000-0000-000000000000}"/>
          </ac:cxnSpMkLst>
        </pc:cxnChg>
        <pc:cxnChg chg="mod">
          <ac:chgData name="Gretta McCarron" userId="b310b63e-defb-401d-8269-e3cd0052e290" providerId="ADAL" clId="{81A9020C-D1DE-40C6-B3F9-AEFB25BE6782}" dt="2024-05-14T14:43:05.423" v="493" actId="1076"/>
          <ac:cxnSpMkLst>
            <pc:docMk/>
            <pc:sldMk cId="0" sldId="271"/>
            <ac:cxnSpMk id="24" creationId="{00000000-0000-0000-0000-000000000000}"/>
          </ac:cxnSpMkLst>
        </pc:cxnChg>
      </pc:sldChg>
      <pc:sldChg chg="modSp mod">
        <pc:chgData name="Gretta McCarron" userId="b310b63e-defb-401d-8269-e3cd0052e290" providerId="ADAL" clId="{81A9020C-D1DE-40C6-B3F9-AEFB25BE6782}" dt="2024-05-14T14:46:04.031" v="522" actId="1076"/>
        <pc:sldMkLst>
          <pc:docMk/>
          <pc:sldMk cId="0" sldId="272"/>
        </pc:sldMkLst>
        <pc:spChg chg="mod">
          <ac:chgData name="Gretta McCarron" userId="b310b63e-defb-401d-8269-e3cd0052e290" providerId="ADAL" clId="{81A9020C-D1DE-40C6-B3F9-AEFB25BE6782}" dt="2024-05-14T14:45:57.650" v="521" actId="20577"/>
          <ac:spMkLst>
            <pc:docMk/>
            <pc:sldMk cId="0" sldId="272"/>
            <ac:spMk id="5" creationId="{00000000-0000-0000-0000-000000000000}"/>
          </ac:spMkLst>
        </pc:spChg>
        <pc:spChg chg="mod">
          <ac:chgData name="Gretta McCarron" userId="b310b63e-defb-401d-8269-e3cd0052e290" providerId="ADAL" clId="{81A9020C-D1DE-40C6-B3F9-AEFB25BE6782}" dt="2024-05-14T14:46:04.031" v="522" actId="1076"/>
          <ac:spMkLst>
            <pc:docMk/>
            <pc:sldMk cId="0" sldId="272"/>
            <ac:spMk id="6" creationId="{00000000-0000-0000-0000-000000000000}"/>
          </ac:spMkLst>
        </pc:spChg>
        <pc:spChg chg="mod">
          <ac:chgData name="Gretta McCarron" userId="b310b63e-defb-401d-8269-e3cd0052e290" providerId="ADAL" clId="{81A9020C-D1DE-40C6-B3F9-AEFB25BE6782}" dt="2024-05-14T14:45:09.359" v="516" actId="14100"/>
          <ac:spMkLst>
            <pc:docMk/>
            <pc:sldMk cId="0" sldId="272"/>
            <ac:spMk id="7" creationId="{00000000-0000-0000-0000-000000000000}"/>
          </ac:spMkLst>
        </pc:spChg>
        <pc:picChg chg="mod">
          <ac:chgData name="Gretta McCarron" userId="b310b63e-defb-401d-8269-e3cd0052e290" providerId="ADAL" clId="{81A9020C-D1DE-40C6-B3F9-AEFB25BE6782}" dt="2024-05-14T14:44:14.989" v="502" actId="1076"/>
          <ac:picMkLst>
            <pc:docMk/>
            <pc:sldMk cId="0" sldId="272"/>
            <ac:picMk id="4" creationId="{00000000-0000-0000-0000-000000000000}"/>
          </ac:picMkLst>
        </pc:picChg>
      </pc:sldChg>
      <pc:sldChg chg="addSp modSp mod">
        <pc:chgData name="Gretta McCarron" userId="b310b63e-defb-401d-8269-e3cd0052e290" providerId="ADAL" clId="{81A9020C-D1DE-40C6-B3F9-AEFB25BE6782}" dt="2024-05-14T14:24:01.977" v="332" actId="114"/>
        <pc:sldMkLst>
          <pc:docMk/>
          <pc:sldMk cId="0" sldId="273"/>
        </pc:sldMkLst>
        <pc:spChg chg="mod">
          <ac:chgData name="Gretta McCarron" userId="b310b63e-defb-401d-8269-e3cd0052e290" providerId="ADAL" clId="{81A9020C-D1DE-40C6-B3F9-AEFB25BE6782}" dt="2024-05-14T14:24:01.977" v="332" actId="114"/>
          <ac:spMkLst>
            <pc:docMk/>
            <pc:sldMk cId="0" sldId="273"/>
            <ac:spMk id="4" creationId="{00000000-0000-0000-0000-000000000000}"/>
          </ac:spMkLst>
        </pc:spChg>
        <pc:spChg chg="add mod">
          <ac:chgData name="Gretta McCarron" userId="b310b63e-defb-401d-8269-e3cd0052e290" providerId="ADAL" clId="{81A9020C-D1DE-40C6-B3F9-AEFB25BE6782}" dt="2024-05-14T14:21:47.559" v="240" actId="14100"/>
          <ac:spMkLst>
            <pc:docMk/>
            <pc:sldMk cId="0" sldId="273"/>
            <ac:spMk id="5" creationId="{01BF3106-6035-A873-6F87-ECFCC9E71BDD}"/>
          </ac:spMkLst>
        </pc:spChg>
        <pc:picChg chg="add mod">
          <ac:chgData name="Gretta McCarron" userId="b310b63e-defb-401d-8269-e3cd0052e290" providerId="ADAL" clId="{81A9020C-D1DE-40C6-B3F9-AEFB25BE6782}" dt="2024-05-14T14:22:01.137" v="241"/>
          <ac:picMkLst>
            <pc:docMk/>
            <pc:sldMk cId="0" sldId="273"/>
            <ac:picMk id="6" creationId="{581543D2-AB28-C6AE-53A3-C761B8704CD4}"/>
          </ac:picMkLst>
        </pc:picChg>
        <pc:picChg chg="mod">
          <ac:chgData name="Gretta McCarron" userId="b310b63e-defb-401d-8269-e3cd0052e290" providerId="ADAL" clId="{81A9020C-D1DE-40C6-B3F9-AEFB25BE6782}" dt="2024-05-14T14:21:12.647" v="233" actId="1076"/>
          <ac:picMkLst>
            <pc:docMk/>
            <pc:sldMk cId="0" sldId="273"/>
            <ac:picMk id="21506" creationId="{00000000-0000-0000-0000-000000000000}"/>
          </ac:picMkLst>
        </pc:picChg>
      </pc:sldChg>
      <pc:sldChg chg="modSp mod">
        <pc:chgData name="Gretta McCarron" userId="b310b63e-defb-401d-8269-e3cd0052e290" providerId="ADAL" clId="{81A9020C-D1DE-40C6-B3F9-AEFB25BE6782}" dt="2024-05-14T14:48:19.026" v="537" actId="1076"/>
        <pc:sldMkLst>
          <pc:docMk/>
          <pc:sldMk cId="0" sldId="274"/>
        </pc:sldMkLst>
        <pc:spChg chg="mod">
          <ac:chgData name="Gretta McCarron" userId="b310b63e-defb-401d-8269-e3cd0052e290" providerId="ADAL" clId="{81A9020C-D1DE-40C6-B3F9-AEFB25BE6782}" dt="2024-05-14T14:47:57.826" v="535" actId="1076"/>
          <ac:spMkLst>
            <pc:docMk/>
            <pc:sldMk cId="0" sldId="274"/>
            <ac:spMk id="3" creationId="{00000000-0000-0000-0000-000000000000}"/>
          </ac:spMkLst>
        </pc:spChg>
        <pc:spChg chg="mod">
          <ac:chgData name="Gretta McCarron" userId="b310b63e-defb-401d-8269-e3cd0052e290" providerId="ADAL" clId="{81A9020C-D1DE-40C6-B3F9-AEFB25BE6782}" dt="2024-05-14T14:48:02.470" v="536" actId="1076"/>
          <ac:spMkLst>
            <pc:docMk/>
            <pc:sldMk cId="0" sldId="274"/>
            <ac:spMk id="5" creationId="{00000000-0000-0000-0000-000000000000}"/>
          </ac:spMkLst>
        </pc:spChg>
        <pc:spChg chg="mod">
          <ac:chgData name="Gretta McCarron" userId="b310b63e-defb-401d-8269-e3cd0052e290" providerId="ADAL" clId="{81A9020C-D1DE-40C6-B3F9-AEFB25BE6782}" dt="2024-05-14T14:47:33.966" v="531" actId="1076"/>
          <ac:spMkLst>
            <pc:docMk/>
            <pc:sldMk cId="0" sldId="274"/>
            <ac:spMk id="8" creationId="{FBAC2788-79EE-46B5-83E0-2855F74C97DF}"/>
          </ac:spMkLst>
        </pc:spChg>
        <pc:spChg chg="mod">
          <ac:chgData name="Gretta McCarron" userId="b310b63e-defb-401d-8269-e3cd0052e290" providerId="ADAL" clId="{81A9020C-D1DE-40C6-B3F9-AEFB25BE6782}" dt="2024-05-14T14:48:19.026" v="537" actId="1076"/>
          <ac:spMkLst>
            <pc:docMk/>
            <pc:sldMk cId="0" sldId="274"/>
            <ac:spMk id="9" creationId="{7216863F-60D1-405C-95C3-9BD24BBA9A72}"/>
          </ac:spMkLst>
        </pc:spChg>
        <pc:picChg chg="mod">
          <ac:chgData name="Gretta McCarron" userId="b310b63e-defb-401d-8269-e3cd0052e290" providerId="ADAL" clId="{81A9020C-D1DE-40C6-B3F9-AEFB25BE6782}" dt="2024-05-14T14:47:48.719" v="534" actId="1076"/>
          <ac:picMkLst>
            <pc:docMk/>
            <pc:sldMk cId="0" sldId="274"/>
            <ac:picMk id="6" creationId="{60A4F242-6D84-48AC-BEBF-A19B9C183D61}"/>
          </ac:picMkLst>
        </pc:picChg>
      </pc:sldChg>
      <pc:sldChg chg="modSp mod">
        <pc:chgData name="Gretta McCarron" userId="b310b63e-defb-401d-8269-e3cd0052e290" providerId="ADAL" clId="{81A9020C-D1DE-40C6-B3F9-AEFB25BE6782}" dt="2024-05-14T14:53:27.002" v="744" actId="403"/>
        <pc:sldMkLst>
          <pc:docMk/>
          <pc:sldMk cId="0" sldId="275"/>
        </pc:sldMkLst>
        <pc:spChg chg="mod">
          <ac:chgData name="Gretta McCarron" userId="b310b63e-defb-401d-8269-e3cd0052e290" providerId="ADAL" clId="{81A9020C-D1DE-40C6-B3F9-AEFB25BE6782}" dt="2024-05-14T14:53:27.002" v="744" actId="403"/>
          <ac:spMkLst>
            <pc:docMk/>
            <pc:sldMk cId="0" sldId="275"/>
            <ac:spMk id="4" creationId="{00000000-0000-0000-0000-000000000000}"/>
          </ac:spMkLst>
        </pc:spChg>
        <pc:spChg chg="mod">
          <ac:chgData name="Gretta McCarron" userId="b310b63e-defb-401d-8269-e3cd0052e290" providerId="ADAL" clId="{81A9020C-D1DE-40C6-B3F9-AEFB25BE6782}" dt="2024-05-14T14:53:23.185" v="743" actId="403"/>
          <ac:spMkLst>
            <pc:docMk/>
            <pc:sldMk cId="0" sldId="275"/>
            <ac:spMk id="5" creationId="{00000000-0000-0000-0000-000000000000}"/>
          </ac:spMkLst>
        </pc:spChg>
        <pc:spChg chg="mod">
          <ac:chgData name="Gretta McCarron" userId="b310b63e-defb-401d-8269-e3cd0052e290" providerId="ADAL" clId="{81A9020C-D1DE-40C6-B3F9-AEFB25BE6782}" dt="2024-05-14T14:53:18.880" v="742" actId="403"/>
          <ac:spMkLst>
            <pc:docMk/>
            <pc:sldMk cId="0" sldId="275"/>
            <ac:spMk id="6" creationId="{00000000-0000-0000-0000-000000000000}"/>
          </ac:spMkLst>
        </pc:spChg>
      </pc:sldChg>
      <pc:sldChg chg="modSp mod">
        <pc:chgData name="Gretta McCarron" userId="b310b63e-defb-401d-8269-e3cd0052e290" providerId="ADAL" clId="{81A9020C-D1DE-40C6-B3F9-AEFB25BE6782}" dt="2024-05-14T14:47:11.166" v="529" actId="1076"/>
        <pc:sldMkLst>
          <pc:docMk/>
          <pc:sldMk cId="0" sldId="277"/>
        </pc:sldMkLst>
        <pc:spChg chg="mod">
          <ac:chgData name="Gretta McCarron" userId="b310b63e-defb-401d-8269-e3cd0052e290" providerId="ADAL" clId="{81A9020C-D1DE-40C6-B3F9-AEFB25BE6782}" dt="2024-05-14T14:47:11.166" v="529" actId="1076"/>
          <ac:spMkLst>
            <pc:docMk/>
            <pc:sldMk cId="0" sldId="277"/>
            <ac:spMk id="38" creationId="{6388DEB0-E00F-4064-8B2A-B2A8C3287ABC}"/>
          </ac:spMkLst>
        </pc:spChg>
        <pc:spChg chg="mod">
          <ac:chgData name="Gretta McCarron" userId="b310b63e-defb-401d-8269-e3cd0052e290" providerId="ADAL" clId="{81A9020C-D1DE-40C6-B3F9-AEFB25BE6782}" dt="2024-05-14T14:46:59.246" v="526" actId="1076"/>
          <ac:spMkLst>
            <pc:docMk/>
            <pc:sldMk cId="0" sldId="277"/>
            <ac:spMk id="48" creationId="{00000000-0000-0000-0000-000000000000}"/>
          </ac:spMkLst>
        </pc:spChg>
      </pc:sldChg>
      <pc:sldChg chg="modSp mod">
        <pc:chgData name="Gretta McCarron" userId="b310b63e-defb-401d-8269-e3cd0052e290" providerId="ADAL" clId="{81A9020C-D1DE-40C6-B3F9-AEFB25BE6782}" dt="2024-05-14T14:36:36.987" v="431" actId="20577"/>
        <pc:sldMkLst>
          <pc:docMk/>
          <pc:sldMk cId="3423538743" sldId="278"/>
        </pc:sldMkLst>
        <pc:spChg chg="mod">
          <ac:chgData name="Gretta McCarron" userId="b310b63e-defb-401d-8269-e3cd0052e290" providerId="ADAL" clId="{81A9020C-D1DE-40C6-B3F9-AEFB25BE6782}" dt="2024-05-14T14:36:36.987" v="431" actId="20577"/>
          <ac:spMkLst>
            <pc:docMk/>
            <pc:sldMk cId="3423538743" sldId="278"/>
            <ac:spMk id="3" creationId="{3770AA77-7465-4239-A720-03202D020BAF}"/>
          </ac:spMkLst>
        </pc:spChg>
        <pc:spChg chg="mod">
          <ac:chgData name="Gretta McCarron" userId="b310b63e-defb-401d-8269-e3cd0052e290" providerId="ADAL" clId="{81A9020C-D1DE-40C6-B3F9-AEFB25BE6782}" dt="2024-05-14T14:36:08.206" v="427" actId="1076"/>
          <ac:spMkLst>
            <pc:docMk/>
            <pc:sldMk cId="3423538743" sldId="278"/>
            <ac:spMk id="4" creationId="{94BD118F-6E8F-4B1D-8734-149EDA70E6AC}"/>
          </ac:spMkLst>
        </pc:spChg>
        <pc:spChg chg="mod">
          <ac:chgData name="Gretta McCarron" userId="b310b63e-defb-401d-8269-e3cd0052e290" providerId="ADAL" clId="{81A9020C-D1DE-40C6-B3F9-AEFB25BE6782}" dt="2024-05-14T14:35:08.202" v="417" actId="403"/>
          <ac:spMkLst>
            <pc:docMk/>
            <pc:sldMk cId="3423538743" sldId="278"/>
            <ac:spMk id="5" creationId="{F4636014-7A36-417A-B043-A987E100448F}"/>
          </ac:spMkLst>
        </pc:spChg>
        <pc:spChg chg="mod">
          <ac:chgData name="Gretta McCarron" userId="b310b63e-defb-401d-8269-e3cd0052e290" providerId="ADAL" clId="{81A9020C-D1DE-40C6-B3F9-AEFB25BE6782}" dt="2024-05-14T14:36:22.919" v="429" actId="14100"/>
          <ac:spMkLst>
            <pc:docMk/>
            <pc:sldMk cId="3423538743" sldId="278"/>
            <ac:spMk id="7" creationId="{0F1883BB-5C80-49D7-BA8E-0136D93E48FA}"/>
          </ac:spMkLst>
        </pc:spChg>
        <pc:spChg chg="mod">
          <ac:chgData name="Gretta McCarron" userId="b310b63e-defb-401d-8269-e3cd0052e290" providerId="ADAL" clId="{81A9020C-D1DE-40C6-B3F9-AEFB25BE6782}" dt="2024-05-14T14:35:17.918" v="419" actId="403"/>
          <ac:spMkLst>
            <pc:docMk/>
            <pc:sldMk cId="3423538743" sldId="278"/>
            <ac:spMk id="9" creationId="{71CE388B-B573-44C5-A584-8F66706E7724}"/>
          </ac:spMkLst>
        </pc:spChg>
        <pc:spChg chg="mod">
          <ac:chgData name="Gretta McCarron" userId="b310b63e-defb-401d-8269-e3cd0052e290" providerId="ADAL" clId="{81A9020C-D1DE-40C6-B3F9-AEFB25BE6782}" dt="2024-05-14T14:35:25.423" v="420" actId="403"/>
          <ac:spMkLst>
            <pc:docMk/>
            <pc:sldMk cId="3423538743" sldId="278"/>
            <ac:spMk id="10" creationId="{96BA8C69-3A29-467A-A721-0410C691EBF1}"/>
          </ac:spMkLst>
        </pc:spChg>
      </pc:sldChg>
      <pc:sldChg chg="modSp mod">
        <pc:chgData name="Gretta McCarron" userId="b310b63e-defb-401d-8269-e3cd0052e290" providerId="ADAL" clId="{81A9020C-D1DE-40C6-B3F9-AEFB25BE6782}" dt="2024-05-14T14:07:04.648" v="22" actId="122"/>
        <pc:sldMkLst>
          <pc:docMk/>
          <pc:sldMk cId="0" sldId="279"/>
        </pc:sldMkLst>
        <pc:spChg chg="mod">
          <ac:chgData name="Gretta McCarron" userId="b310b63e-defb-401d-8269-e3cd0052e290" providerId="ADAL" clId="{81A9020C-D1DE-40C6-B3F9-AEFB25BE6782}" dt="2024-05-14T14:07:04.648" v="22" actId="122"/>
          <ac:spMkLst>
            <pc:docMk/>
            <pc:sldMk cId="0" sldId="279"/>
            <ac:spMk id="5" creationId="{00000000-0000-0000-0000-000000000000}"/>
          </ac:spMkLst>
        </pc:spChg>
      </pc:sldChg>
      <pc:sldChg chg="modSp mod">
        <pc:chgData name="Gretta McCarron" userId="b310b63e-defb-401d-8269-e3cd0052e290" providerId="ADAL" clId="{81A9020C-D1DE-40C6-B3F9-AEFB25BE6782}" dt="2024-05-14T14:46:44.792" v="524" actId="207"/>
        <pc:sldMkLst>
          <pc:docMk/>
          <pc:sldMk cId="0" sldId="280"/>
        </pc:sldMkLst>
        <pc:spChg chg="mod">
          <ac:chgData name="Gretta McCarron" userId="b310b63e-defb-401d-8269-e3cd0052e290" providerId="ADAL" clId="{81A9020C-D1DE-40C6-B3F9-AEFB25BE6782}" dt="2024-05-14T14:46:44.792" v="524" actId="207"/>
          <ac:spMkLst>
            <pc:docMk/>
            <pc:sldMk cId="0" sldId="280"/>
            <ac:spMk id="4" creationId="{00000000-0000-0000-0000-000000000000}"/>
          </ac:spMkLst>
        </pc:spChg>
      </pc:sldChg>
      <pc:sldChg chg="addSp modSp mod">
        <pc:chgData name="Gretta McCarron" userId="b310b63e-defb-401d-8269-e3cd0052e290" providerId="ADAL" clId="{81A9020C-D1DE-40C6-B3F9-AEFB25BE6782}" dt="2024-05-14T14:52:54.893" v="741" actId="1076"/>
        <pc:sldMkLst>
          <pc:docMk/>
          <pc:sldMk cId="1066666372" sldId="281"/>
        </pc:sldMkLst>
        <pc:spChg chg="add mod">
          <ac:chgData name="Gretta McCarron" userId="b310b63e-defb-401d-8269-e3cd0052e290" providerId="ADAL" clId="{81A9020C-D1DE-40C6-B3F9-AEFB25BE6782}" dt="2024-05-14T14:52:54.893" v="741" actId="1076"/>
          <ac:spMkLst>
            <pc:docMk/>
            <pc:sldMk cId="1066666372" sldId="281"/>
            <ac:spMk id="3" creationId="{39D1F31F-1054-91AC-20A5-43C2874AA301}"/>
          </ac:spMkLst>
        </pc:spChg>
        <pc:spChg chg="mod">
          <ac:chgData name="Gretta McCarron" userId="b310b63e-defb-401d-8269-e3cd0052e290" providerId="ADAL" clId="{81A9020C-D1DE-40C6-B3F9-AEFB25BE6782}" dt="2024-05-14T14:52:43.094" v="738" actId="1076"/>
          <ac:spMkLst>
            <pc:docMk/>
            <pc:sldMk cId="1066666372" sldId="281"/>
            <ac:spMk id="6" creationId="{CFB7E5B9-FC1A-4C8B-9225-3F7D1F9A75CC}"/>
          </ac:spMkLst>
        </pc:spChg>
        <pc:spChg chg="mod">
          <ac:chgData name="Gretta McCarron" userId="b310b63e-defb-401d-8269-e3cd0052e290" providerId="ADAL" clId="{81A9020C-D1DE-40C6-B3F9-AEFB25BE6782}" dt="2024-05-14T14:49:56.958" v="561" actId="1076"/>
          <ac:spMkLst>
            <pc:docMk/>
            <pc:sldMk cId="1066666372" sldId="281"/>
            <ac:spMk id="10" creationId="{F4EBD2C2-6D8D-4C86-9011-6D35DB705FB2}"/>
          </ac:spMkLst>
        </pc:spChg>
        <pc:picChg chg="mod">
          <ac:chgData name="Gretta McCarron" userId="b310b63e-defb-401d-8269-e3cd0052e290" providerId="ADAL" clId="{81A9020C-D1DE-40C6-B3F9-AEFB25BE6782}" dt="2024-05-14T14:50:00.742" v="562" actId="1076"/>
          <ac:picMkLst>
            <pc:docMk/>
            <pc:sldMk cId="1066666372" sldId="281"/>
            <ac:picMk id="4" creationId="{9A983B6A-D50E-4020-911E-2CA54AA9FA9C}"/>
          </ac:picMkLst>
        </pc:picChg>
        <pc:cxnChg chg="mod">
          <ac:chgData name="Gretta McCarron" userId="b310b63e-defb-401d-8269-e3cd0052e290" providerId="ADAL" clId="{81A9020C-D1DE-40C6-B3F9-AEFB25BE6782}" dt="2024-05-14T14:52:45.559" v="739" actId="1076"/>
          <ac:cxnSpMkLst>
            <pc:docMk/>
            <pc:sldMk cId="1066666372" sldId="281"/>
            <ac:cxnSpMk id="7" creationId="{D3E523D8-E1B2-4D28-B016-894A58D3634A}"/>
          </ac:cxnSpMkLst>
        </pc:cxnChg>
        <pc:cxnChg chg="mod">
          <ac:chgData name="Gretta McCarron" userId="b310b63e-defb-401d-8269-e3cd0052e290" providerId="ADAL" clId="{81A9020C-D1DE-40C6-B3F9-AEFB25BE6782}" dt="2024-05-14T14:52:47.303" v="740" actId="1076"/>
          <ac:cxnSpMkLst>
            <pc:docMk/>
            <pc:sldMk cId="1066666372" sldId="281"/>
            <ac:cxnSpMk id="8" creationId="{F816969D-75DA-4F68-B9B3-7B01A62D2C13}"/>
          </ac:cxnSpMkLst>
        </pc:cxnChg>
      </pc:sldChg>
      <pc:sldChg chg="addSp delSp modSp mod">
        <pc:chgData name="Gretta McCarron" userId="b310b63e-defb-401d-8269-e3cd0052e290" providerId="ADAL" clId="{81A9020C-D1DE-40C6-B3F9-AEFB25BE6782}" dt="2024-05-14T14:56:51.406" v="780" actId="1076"/>
        <pc:sldMkLst>
          <pc:docMk/>
          <pc:sldMk cId="3697382207" sldId="329"/>
        </pc:sldMkLst>
        <pc:spChg chg="mod">
          <ac:chgData name="Gretta McCarron" userId="b310b63e-defb-401d-8269-e3cd0052e290" providerId="ADAL" clId="{81A9020C-D1DE-40C6-B3F9-AEFB25BE6782}" dt="2024-05-14T14:56:51.406" v="780" actId="1076"/>
          <ac:spMkLst>
            <pc:docMk/>
            <pc:sldMk cId="3697382207" sldId="329"/>
            <ac:spMk id="3" creationId="{401BE0CE-059A-4A9D-AC89-343059600544}"/>
          </ac:spMkLst>
        </pc:spChg>
        <pc:spChg chg="add del mod">
          <ac:chgData name="Gretta McCarron" userId="b310b63e-defb-401d-8269-e3cd0052e290" providerId="ADAL" clId="{81A9020C-D1DE-40C6-B3F9-AEFB25BE6782}" dt="2024-05-14T14:56:47.710" v="779" actId="1076"/>
          <ac:spMkLst>
            <pc:docMk/>
            <pc:sldMk cId="3697382207" sldId="329"/>
            <ac:spMk id="4" creationId="{428E4B14-0CE4-4322-89F7-3791F1822DF3}"/>
          </ac:spMkLst>
        </pc:spChg>
        <pc:picChg chg="add mod">
          <ac:chgData name="Gretta McCarron" userId="b310b63e-defb-401d-8269-e3cd0052e290" providerId="ADAL" clId="{81A9020C-D1DE-40C6-B3F9-AEFB25BE6782}" dt="2024-05-14T14:55:06.863" v="757" actId="14100"/>
          <ac:picMkLst>
            <pc:docMk/>
            <pc:sldMk cId="3697382207" sldId="329"/>
            <ac:picMk id="5" creationId="{F57A0286-B4BD-5542-4278-63CADF9533FF}"/>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65067594146007"/>
          <c:y val="5.7058469293488519E-2"/>
          <c:w val="0.53619662880997554"/>
          <c:h val="0.89758240968722269"/>
        </c:manualLayout>
      </c:layout>
      <c:doughnutChart>
        <c:varyColors val="1"/>
        <c:ser>
          <c:idx val="0"/>
          <c:order val="0"/>
          <c:explosion val="1"/>
          <c:dPt>
            <c:idx val="1"/>
            <c:bubble3D val="0"/>
            <c:spPr>
              <a:solidFill>
                <a:srgbClr val="92D050"/>
              </a:solidFill>
            </c:spPr>
            <c:extLst>
              <c:ext xmlns:c16="http://schemas.microsoft.com/office/drawing/2014/chart" uri="{C3380CC4-5D6E-409C-BE32-E72D297353CC}">
                <c16:uniqueId val="{00000000-A35C-49E5-A609-7DB120A034BF}"/>
              </c:ext>
            </c:extLst>
          </c:dPt>
          <c:dPt>
            <c:idx val="2"/>
            <c:bubble3D val="0"/>
            <c:spPr>
              <a:solidFill>
                <a:srgbClr val="FFFF00"/>
              </a:solidFill>
            </c:spPr>
            <c:extLst>
              <c:ext xmlns:c16="http://schemas.microsoft.com/office/drawing/2014/chart" uri="{C3380CC4-5D6E-409C-BE32-E72D297353CC}">
                <c16:uniqueId val="{00000001-A35C-49E5-A609-7DB120A034BF}"/>
              </c:ext>
            </c:extLst>
          </c:dPt>
          <c:dPt>
            <c:idx val="3"/>
            <c:bubble3D val="0"/>
            <c:spPr>
              <a:solidFill>
                <a:schemeClr val="accent6"/>
              </a:solidFill>
            </c:spPr>
            <c:extLst>
              <c:ext xmlns:c16="http://schemas.microsoft.com/office/drawing/2014/chart" uri="{C3380CC4-5D6E-409C-BE32-E72D297353CC}">
                <c16:uniqueId val="{00000002-A35C-49E5-A609-7DB120A034BF}"/>
              </c:ext>
            </c:extLst>
          </c:dPt>
          <c:dPt>
            <c:idx val="4"/>
            <c:bubble3D val="0"/>
            <c:spPr>
              <a:solidFill>
                <a:srgbClr val="FF0000"/>
              </a:solidFill>
            </c:spPr>
            <c:extLst>
              <c:ext xmlns:c16="http://schemas.microsoft.com/office/drawing/2014/chart" uri="{C3380CC4-5D6E-409C-BE32-E72D297353CC}">
                <c16:uniqueId val="{00000003-A35C-49E5-A609-7DB120A034BF}"/>
              </c:ext>
            </c:extLst>
          </c:dPt>
          <c:cat>
            <c:strRef>
              <c:f>Sheet2!$A$2:$A$6</c:f>
              <c:strCache>
                <c:ptCount val="5"/>
                <c:pt idx="0">
                  <c:v>High</c:v>
                </c:pt>
                <c:pt idx="1">
                  <c:v>Good</c:v>
                </c:pt>
                <c:pt idx="2">
                  <c:v>Moderate</c:v>
                </c:pt>
                <c:pt idx="3">
                  <c:v>Poor</c:v>
                </c:pt>
                <c:pt idx="4">
                  <c:v>Bad</c:v>
                </c:pt>
              </c:strCache>
            </c:strRef>
          </c:cat>
          <c:val>
            <c:numRef>
              <c:f>Sheet2!$B$2:$B$6</c:f>
              <c:numCache>
                <c:formatCode>General</c:formatCode>
                <c:ptCount val="5"/>
                <c:pt idx="0">
                  <c:v>8</c:v>
                </c:pt>
                <c:pt idx="1">
                  <c:v>42</c:v>
                </c:pt>
                <c:pt idx="2">
                  <c:v>32</c:v>
                </c:pt>
                <c:pt idx="3">
                  <c:v>18</c:v>
                </c:pt>
                <c:pt idx="4">
                  <c:v>0.2</c:v>
                </c:pt>
              </c:numCache>
            </c:numRef>
          </c:val>
          <c:extLst>
            <c:ext xmlns:c16="http://schemas.microsoft.com/office/drawing/2014/chart" uri="{C3380CC4-5D6E-409C-BE32-E72D297353CC}">
              <c16:uniqueId val="{00000004-A35C-49E5-A609-7DB120A034BF}"/>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C9F4AE6-84CE-4EA1-85DE-12EF5A6B18A4}" type="datetimeFigureOut">
              <a:rPr lang="en-IE" smtClean="0"/>
              <a:pPr/>
              <a:t>14/05/2024</a:t>
            </a:fld>
            <a:endParaRPr lang="en-IE"/>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8D1BB2D-4D78-4B91-8AB5-1DE6B235781E}" type="slidenum">
              <a:rPr lang="en-IE" smtClean="0"/>
              <a:pPr/>
              <a:t>‹#›</a:t>
            </a:fld>
            <a:endParaRPr lang="en-I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8D1BB2D-4D78-4B91-8AB5-1DE6B235781E}" type="slidenum">
              <a:rPr lang="en-IE" smtClean="0"/>
              <a:pPr/>
              <a:t>1</a:t>
            </a:fld>
            <a:endParaRPr lang="en-I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8D1BB2D-4D78-4B91-8AB5-1DE6B235781E}" type="slidenum">
              <a:rPr lang="en-IE" smtClean="0"/>
              <a:pPr/>
              <a:t>14</a:t>
            </a:fld>
            <a:endParaRPr lang="en-I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8D1BB2D-4D78-4B91-8AB5-1DE6B235781E}" type="slidenum">
              <a:rPr lang="en-IE" smtClean="0"/>
              <a:pPr/>
              <a:t>15</a:t>
            </a:fld>
            <a:endParaRPr lang="en-I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IE" dirty="0"/>
              <a:t>Many Irish rivers particularly in low-lying agricultural areas were drained  in the last century to improve agricultural land  (arterial drainage as opposed to land drainage). As a result they have poor </a:t>
            </a:r>
            <a:r>
              <a:rPr lang="en-IE" dirty="0" err="1"/>
              <a:t>hydromorphology</a:t>
            </a:r>
            <a:r>
              <a:rPr lang="en-IE" dirty="0"/>
              <a:t>-they lack many of the features of a natural river, pools rapids, gravel areas for spawning salmon and trout, natural riparian vegetation etc. Some are more like canals than rivers and some are disfigured by rock piles dredged from the bed of the river to lower the level.  In early arterial drainage schemes, little or no consideration was given to ecological concerns but later schemes did make some efforts to address these.  The office of Public Works was empowered to carry out these schemes under the 1945 Drainage Act, and are obliged to routinely maintain the rivers in this condition. In recent decades however the OPW and Inland Fisheries Ireland  (IFI) have collaborated in devising more ecologically sympathetic maintenance protocols and in restoring fish habitat (re-creating pools, faster water, spawning beds). There has been much criticisms of the Drainage Act and the powers it confers on the OPW, and much clamour for its repeal.  It is unlikely however that there will be any large-scale efforts to  redress the ecological damage caused by early Arterial Drainage schemes given the likely political opposition and economic cost. </a:t>
            </a:r>
          </a:p>
          <a:p>
            <a:endParaRPr lang="en-IE" dirty="0"/>
          </a:p>
          <a:p>
            <a:r>
              <a:rPr lang="en-IE" dirty="0"/>
              <a:t>Because so many rivers have less than good </a:t>
            </a:r>
            <a:r>
              <a:rPr lang="en-IE" dirty="0" err="1"/>
              <a:t>hydromorpology</a:t>
            </a:r>
            <a:r>
              <a:rPr lang="en-IE" dirty="0"/>
              <a:t> as a </a:t>
            </a:r>
            <a:r>
              <a:rPr lang="en-IE" dirty="0" err="1"/>
              <a:t>reult</a:t>
            </a:r>
            <a:r>
              <a:rPr lang="en-IE" dirty="0"/>
              <a:t> of arterial drainage, and there is little likelihood of this changing, </a:t>
            </a:r>
            <a:r>
              <a:rPr lang="en-IE" dirty="0" err="1"/>
              <a:t>hydromophology</a:t>
            </a:r>
            <a:r>
              <a:rPr lang="en-IE" dirty="0"/>
              <a:t> is not considered a criterion in these river for deciding ecological status. It is applied to those rivers that have not been drained and have the potential to be assigned High ecological status.</a:t>
            </a:r>
          </a:p>
          <a:p>
            <a:endParaRPr lang="en-IE" dirty="0"/>
          </a:p>
          <a:p>
            <a:r>
              <a:rPr lang="en-IE" dirty="0"/>
              <a:t>Photo credit: Thomas Harrington, </a:t>
            </a:r>
            <a:r>
              <a:rPr lang="en-IE" dirty="0" err="1"/>
              <a:t>Maigue</a:t>
            </a:r>
            <a:r>
              <a:rPr lang="en-IE" dirty="0"/>
              <a:t> Rivers Trust</a:t>
            </a:r>
          </a:p>
          <a:p>
            <a:endParaRPr lang="en-IE" dirty="0"/>
          </a:p>
        </p:txBody>
      </p:sp>
      <p:sp>
        <p:nvSpPr>
          <p:cNvPr id="4" name="Slide Number Placeholder 3"/>
          <p:cNvSpPr>
            <a:spLocks noGrp="1"/>
          </p:cNvSpPr>
          <p:nvPr>
            <p:ph type="sldNum" sz="quarter" idx="10"/>
          </p:nvPr>
        </p:nvSpPr>
        <p:spPr/>
        <p:txBody>
          <a:bodyPr/>
          <a:lstStyle/>
          <a:p>
            <a:fld id="{98D1BB2D-4D78-4B91-8AB5-1DE6B235781E}" type="slidenum">
              <a:rPr lang="en-IE" smtClean="0"/>
              <a:pPr/>
              <a:t>16</a:t>
            </a:fld>
            <a:endParaRPr lang="en-I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IE" dirty="0"/>
              <a:t>Ireland has more than 73,000 km of river channels. If placed end-to-end, they could encircle the Earth almost twice. Three-quarters of these channels are very small streams that typically flow into larger rivers.</a:t>
            </a:r>
          </a:p>
          <a:p>
            <a:pPr fontAlgn="base"/>
            <a:endParaRPr lang="en-IE" dirty="0"/>
          </a:p>
          <a:p>
            <a:pPr fontAlgn="base"/>
            <a:r>
              <a:rPr lang="en-IE" dirty="0"/>
              <a:t>Biological monitoring has been carried out in Irish rivers since 1971. The current national river monitoring programme covers more than 13,000 km of river channel.</a:t>
            </a:r>
          </a:p>
          <a:p>
            <a:endParaRPr lang="en-IE" dirty="0"/>
          </a:p>
          <a:p>
            <a:r>
              <a:rPr lang="en-IE" dirty="0"/>
              <a:t>https://www.epa.ie/publications/monitoring--assessment/freshwater--marine/EPA_WFD_MonitoringProgramme_2019_2021-(1).pdf</a:t>
            </a:r>
          </a:p>
        </p:txBody>
      </p:sp>
      <p:sp>
        <p:nvSpPr>
          <p:cNvPr id="4" name="Slide Number Placeholder 3"/>
          <p:cNvSpPr>
            <a:spLocks noGrp="1"/>
          </p:cNvSpPr>
          <p:nvPr>
            <p:ph type="sldNum" sz="quarter" idx="10"/>
          </p:nvPr>
        </p:nvSpPr>
        <p:spPr/>
        <p:txBody>
          <a:bodyPr/>
          <a:lstStyle/>
          <a:p>
            <a:fld id="{98D1BB2D-4D78-4B91-8AB5-1DE6B235781E}" type="slidenum">
              <a:rPr lang="en-IE" smtClean="0"/>
              <a:pPr/>
              <a:t>17</a:t>
            </a:fld>
            <a:endParaRPr lang="en-I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8D1BB2D-4D78-4B91-8AB5-1DE6B235781E}" type="slidenum">
              <a:rPr lang="en-IE" smtClean="0"/>
              <a:pPr/>
              <a:t>22</a:t>
            </a:fld>
            <a:endParaRPr lang="en-IE"/>
          </a:p>
        </p:txBody>
      </p:sp>
    </p:spTree>
    <p:extLst>
      <p:ext uri="{BB962C8B-B14F-4D97-AF65-F5344CB8AC3E}">
        <p14:creationId xmlns:p14="http://schemas.microsoft.com/office/powerpoint/2010/main" val="4020990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https://www.epa.ie/publications/monitoring--assessment/freshwater--marine/water-quality-in-2022-indicator-report.php</a:t>
            </a:r>
          </a:p>
        </p:txBody>
      </p:sp>
      <p:sp>
        <p:nvSpPr>
          <p:cNvPr id="4" name="Slide Number Placeholder 3"/>
          <p:cNvSpPr>
            <a:spLocks noGrp="1"/>
          </p:cNvSpPr>
          <p:nvPr>
            <p:ph type="sldNum" sz="quarter" idx="10"/>
          </p:nvPr>
        </p:nvSpPr>
        <p:spPr/>
        <p:txBody>
          <a:bodyPr/>
          <a:lstStyle/>
          <a:p>
            <a:fld id="{98D1BB2D-4D78-4B91-8AB5-1DE6B235781E}" type="slidenum">
              <a:rPr lang="en-IE" smtClean="0"/>
              <a:pPr/>
              <a:t>4</a:t>
            </a:fld>
            <a:endParaRPr lang="en-IE"/>
          </a:p>
        </p:txBody>
      </p:sp>
    </p:spTree>
    <p:extLst>
      <p:ext uri="{BB962C8B-B14F-4D97-AF65-F5344CB8AC3E}">
        <p14:creationId xmlns:p14="http://schemas.microsoft.com/office/powerpoint/2010/main" val="1561263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8D1BB2D-4D78-4B91-8AB5-1DE6B235781E}" type="slidenum">
              <a:rPr lang="en-IE" smtClean="0"/>
              <a:pPr/>
              <a:t>6</a:t>
            </a:fld>
            <a:endParaRPr lang="en-IE"/>
          </a:p>
        </p:txBody>
      </p:sp>
    </p:spTree>
    <p:extLst>
      <p:ext uri="{BB962C8B-B14F-4D97-AF65-F5344CB8AC3E}">
        <p14:creationId xmlns:p14="http://schemas.microsoft.com/office/powerpoint/2010/main" val="170118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98D1BB2D-4D78-4B91-8AB5-1DE6B235781E}" type="slidenum">
              <a:rPr lang="en-IE" smtClean="0"/>
              <a:pPr/>
              <a:t>7</a:t>
            </a:fld>
            <a:endParaRPr lang="en-IE"/>
          </a:p>
        </p:txBody>
      </p:sp>
      <p:sp>
        <p:nvSpPr>
          <p:cNvPr id="5" name="Notes Placeholder 4"/>
          <p:cNvSpPr>
            <a:spLocks noGrp="1"/>
          </p:cNvSpPr>
          <p:nvPr>
            <p:ph type="body" idx="1"/>
          </p:nvPr>
        </p:nvSpPr>
        <p:spPr>
          <a:xfrm>
            <a:off x="679768" y="4715153"/>
            <a:ext cx="5438140" cy="3046988"/>
          </a:xfrm>
          <a:prstGeom prst="rect">
            <a:avLst/>
          </a:prstGeom>
        </p:spPr>
        <p:txBody>
          <a:bodyPr>
            <a:spAutoFit/>
          </a:bodyPr>
          <a:lstStyle/>
          <a:p>
            <a:r>
              <a:rPr lang="en-IE" dirty="0"/>
              <a:t>The Water Framework Directive (‘the Directive’) was adopted by member states across Europe in 2000. It requires, in summary terms, that all waters (rivers, lakes, groundwater, estuaries, coastal water, canals and reservoirs) are protected and that measures are put in place to ensure quality of these waters is restored to at least ‘good’ status or good potential (with some narrow exceptions) by 2027 at the latest. The Directive governs all activities that may have an impact on this objective or on the quality or quantity of water. The Directive requires an integrated approach (i.e. across all sectors including agriculture, industry, spatial policy etc.) to the sustainable management and protection of water resources. It impacts on, and is equally impacted by, a diverse range of environmental plans and regulations. The River Basin Management Plan sets out the measures necessary to protect and improve the quality of our waters (See Appendix 1 for elements to be covered in river basin management plans as per Annex VIII of the Directive). These plans are prepared in 6-year cycles, during which a programme of measures must be implemented so as to achieve water quality objectives. Good water quality contributes to protecting human health by improving the quality of drinking water sources and bathing waters.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98D1BB2D-4D78-4B91-8AB5-1DE6B235781E}" type="slidenum">
              <a:rPr lang="en-IE" smtClean="0"/>
              <a:pPr/>
              <a:t>9</a:t>
            </a:fld>
            <a:endParaRPr lang="en-I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IE" dirty="0">
                <a:solidFill>
                  <a:srgbClr val="FF0000"/>
                </a:solidFill>
              </a:rPr>
              <a:t>River Monitoring</a:t>
            </a:r>
          </a:p>
          <a:p>
            <a:r>
              <a:rPr lang="en-IE" dirty="0"/>
              <a:t>“Ireland has over 84,800km of river channel with streams, rivers and tributaries flowing from their headwaters through a network of channels that reaches almost every community and </a:t>
            </a:r>
            <a:r>
              <a:rPr lang="en-IE" dirty="0" err="1"/>
              <a:t>townland</a:t>
            </a:r>
            <a:r>
              <a:rPr lang="en-IE" dirty="0"/>
              <a:t> in the country. Ireland’s national water quality monitoring programme is designed to provide representative information on our entire river network through the monitoring of discrete sections of river called water bodies. There are 3,192 river water bodies delineated in Ireland and 2,401 (75%) of these are monitored as part of the national river monitoring programme. </a:t>
            </a:r>
          </a:p>
          <a:p>
            <a:endParaRPr lang="en-IE" dirty="0"/>
          </a:p>
          <a:p>
            <a:r>
              <a:rPr lang="en-IE" dirty="0">
                <a:solidFill>
                  <a:srgbClr val="FF0000"/>
                </a:solidFill>
              </a:rPr>
              <a:t>Summary for Rivers </a:t>
            </a:r>
          </a:p>
          <a:p>
            <a:pPr marL="92075" indent="-92075">
              <a:buFont typeface="Arial" pitchFamily="34" charset="0"/>
              <a:buChar char="•"/>
            </a:pPr>
            <a:r>
              <a:rPr lang="en-IE" dirty="0"/>
              <a:t>1,603 (just over 50%) of river water bodies are in high or good ecological status and 1,589 (almost 50%) are in moderate, poor or bad ecological status.</a:t>
            </a:r>
          </a:p>
          <a:p>
            <a:pPr marL="92075" indent="-92075">
              <a:buFont typeface="Arial" pitchFamily="34" charset="0"/>
              <a:buChar char="•"/>
            </a:pPr>
            <a:r>
              <a:rPr lang="en-IE" dirty="0"/>
              <a:t> There has been a 1% decline in the number of monitored river water bodies in satisfactory condition since the 2013-2018 period. </a:t>
            </a:r>
          </a:p>
          <a:p>
            <a:pPr marL="92075" indent="-92075">
              <a:buFont typeface="Arial" pitchFamily="34" charset="0"/>
              <a:buChar char="•"/>
            </a:pPr>
            <a:r>
              <a:rPr lang="en-IE" dirty="0"/>
              <a:t>319 rivers have a High Status Objective, which was set under the River Basin Management Plan 2018-2021, and only 43% have achieved this.</a:t>
            </a:r>
          </a:p>
          <a:p>
            <a:pPr marL="92075" indent="-92075">
              <a:buFont typeface="Arial" pitchFamily="34" charset="0"/>
              <a:buChar char="•"/>
            </a:pPr>
            <a:r>
              <a:rPr lang="en-IE" dirty="0"/>
              <a:t> Nearly one fifth (18.5%) of monitored river water bodies are in poor or bad status and are severely polluted.  </a:t>
            </a:r>
          </a:p>
          <a:p>
            <a:pPr>
              <a:buFont typeface="Arial" pitchFamily="34" charset="0"/>
              <a:buChar char="•"/>
            </a:pPr>
            <a:r>
              <a:rPr lang="en-IE" dirty="0"/>
              <a:t> Over the period of this assessment there were 161 fish kills recorded. </a:t>
            </a:r>
          </a:p>
          <a:p>
            <a:pPr marL="92075" indent="-92075">
              <a:buFont typeface="Arial" pitchFamily="34" charset="0"/>
              <a:buChar char="•"/>
            </a:pPr>
            <a:r>
              <a:rPr lang="en-IE" dirty="0"/>
              <a:t>43% of rivers sites have high nitrate concentrations and 39% of sites have increasing concentrations, mostly in the south and southeast of the country.</a:t>
            </a:r>
          </a:p>
          <a:p>
            <a:pPr marL="92075" indent="-92075">
              <a:buFont typeface="Arial" pitchFamily="34" charset="0"/>
              <a:buChar char="•"/>
            </a:pPr>
            <a:r>
              <a:rPr lang="en-IE" dirty="0"/>
              <a:t> 30% of river sites have high phosphorus concentrations and 17% of sites have increasing concentrations.”</a:t>
            </a:r>
          </a:p>
          <a:p>
            <a:pPr marL="92075" indent="-92075"/>
            <a:r>
              <a:rPr lang="en-IE" dirty="0">
                <a:solidFill>
                  <a:srgbClr val="FF0000"/>
                </a:solidFill>
              </a:rPr>
              <a:t>Adapted </a:t>
            </a:r>
            <a:r>
              <a:rPr lang="en-IE" dirty="0" err="1">
                <a:solidFill>
                  <a:srgbClr val="FF0000"/>
                </a:solidFill>
              </a:rPr>
              <a:t>fromWater</a:t>
            </a:r>
            <a:r>
              <a:rPr lang="en-IE" dirty="0">
                <a:solidFill>
                  <a:srgbClr val="FF0000"/>
                </a:solidFill>
              </a:rPr>
              <a:t> Quality in Ireland 2016–2021.  EPA 2022. https://www.epa.ie/publications/monitoring--assessment/freshwater--marine/Water-Quality-in-Ireland-2016-2021-Report.pdf</a:t>
            </a:r>
          </a:p>
          <a:p>
            <a:pPr marL="92075" indent="-92075"/>
            <a:endParaRPr lang="en-IE" dirty="0"/>
          </a:p>
          <a:p>
            <a:endParaRPr lang="en-IE" dirty="0"/>
          </a:p>
        </p:txBody>
      </p:sp>
      <p:sp>
        <p:nvSpPr>
          <p:cNvPr id="4" name="Slide Number Placeholder 3"/>
          <p:cNvSpPr>
            <a:spLocks noGrp="1"/>
          </p:cNvSpPr>
          <p:nvPr>
            <p:ph type="sldNum" sz="quarter" idx="10"/>
          </p:nvPr>
        </p:nvSpPr>
        <p:spPr/>
        <p:txBody>
          <a:bodyPr/>
          <a:lstStyle/>
          <a:p>
            <a:fld id="{98D1BB2D-4D78-4B91-8AB5-1DE6B235781E}" type="slidenum">
              <a:rPr lang="en-IE" smtClean="0"/>
              <a:pPr/>
              <a:t>10</a:t>
            </a:fld>
            <a:endParaRPr lang="en-I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a:t>Source: https://www.epa.ie/publications/monitoring--assessment/freshwater--marine/water-quality-in-2022-indicator-report.php</a:t>
            </a:r>
          </a:p>
          <a:p>
            <a:r>
              <a:rPr lang="en-IE" dirty="0"/>
              <a:t>Image source: Caroline Plant, EPA</a:t>
            </a:r>
          </a:p>
        </p:txBody>
      </p:sp>
      <p:sp>
        <p:nvSpPr>
          <p:cNvPr id="4" name="Slide Number Placeholder 3"/>
          <p:cNvSpPr>
            <a:spLocks noGrp="1"/>
          </p:cNvSpPr>
          <p:nvPr>
            <p:ph type="sldNum" sz="quarter" idx="10"/>
          </p:nvPr>
        </p:nvSpPr>
        <p:spPr/>
        <p:txBody>
          <a:bodyPr/>
          <a:lstStyle/>
          <a:p>
            <a:fld id="{98D1BB2D-4D78-4B91-8AB5-1DE6B235781E}" type="slidenum">
              <a:rPr lang="en-IE" smtClean="0"/>
              <a:pPr/>
              <a:t>11</a:t>
            </a:fld>
            <a:endParaRPr lang="en-I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8D1BB2D-4D78-4B91-8AB5-1DE6B235781E}" type="slidenum">
              <a:rPr lang="en-IE" smtClean="0"/>
              <a:pPr/>
              <a:t>12</a:t>
            </a:fld>
            <a:endParaRPr lang="en-I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a:p>
        </p:txBody>
      </p:sp>
      <p:sp>
        <p:nvSpPr>
          <p:cNvPr id="4" name="Slide Number Placeholder 3"/>
          <p:cNvSpPr>
            <a:spLocks noGrp="1"/>
          </p:cNvSpPr>
          <p:nvPr>
            <p:ph type="sldNum" sz="quarter" idx="10"/>
          </p:nvPr>
        </p:nvSpPr>
        <p:spPr/>
        <p:txBody>
          <a:bodyPr/>
          <a:lstStyle/>
          <a:p>
            <a:fld id="{98D1BB2D-4D78-4B91-8AB5-1DE6B235781E}" type="slidenum">
              <a:rPr lang="en-IE" smtClean="0"/>
              <a:pPr/>
              <a:t>13</a:t>
            </a:fld>
            <a:endParaRPr lang="en-IE"/>
          </a:p>
        </p:txBody>
      </p:sp>
    </p:spTree>
    <p:extLst>
      <p:ext uri="{BB962C8B-B14F-4D97-AF65-F5344CB8AC3E}">
        <p14:creationId xmlns:p14="http://schemas.microsoft.com/office/powerpoint/2010/main" val="1523820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929C42A2-7D0B-47D6-BAA6-3E419A0829AE}" type="datetime1">
              <a:rPr lang="en-IE" smtClean="0"/>
              <a:pPr/>
              <a:t>14/05/2024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D4FDE8C-21B8-4D45-8FD9-36CE24E2D844}" type="slidenum">
              <a:rPr lang="en-IE" smtClean="0"/>
              <a:pPr/>
              <a:t>‹#›</a:t>
            </a:fld>
            <a:endParaRPr lang="en-I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7808A33B-A9E7-4BB9-B478-ED1B0222A57C}" type="datetime1">
              <a:rPr lang="en-IE" smtClean="0"/>
              <a:pPr/>
              <a:t>14/05/2024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D4FDE8C-21B8-4D45-8FD9-36CE24E2D844}" type="slidenum">
              <a:rPr lang="en-IE" smtClean="0"/>
              <a:pPr/>
              <a:t>‹#›</a:t>
            </a:fld>
            <a:endParaRPr lang="en-I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68C8393C-AE3A-4982-9349-870DF3BC0923}" type="datetime1">
              <a:rPr lang="en-IE" smtClean="0"/>
              <a:pPr/>
              <a:t>14/05/2024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D4FDE8C-21B8-4D45-8FD9-36CE24E2D844}" type="slidenum">
              <a:rPr lang="en-IE" smtClean="0"/>
              <a:pPr/>
              <a:t>‹#›</a:t>
            </a:fld>
            <a:endParaRPr lang="en-I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E0D1059D-6A6D-462E-922D-FB6CFDE46ABF}" type="datetime1">
              <a:rPr lang="en-IE" smtClean="0"/>
              <a:pPr/>
              <a:t>14/05/2024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D4FDE8C-21B8-4D45-8FD9-36CE24E2D844}" type="slidenum">
              <a:rPr lang="en-IE" smtClean="0"/>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ECF25C-05F8-4C5D-A396-753E604A954B}" type="datetime1">
              <a:rPr lang="en-IE" smtClean="0"/>
              <a:pPr/>
              <a:t>14/05/2024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DD4FDE8C-21B8-4D45-8FD9-36CE24E2D844}" type="slidenum">
              <a:rPr lang="en-IE" smtClean="0"/>
              <a:pPr/>
              <a:t>‹#›</a:t>
            </a:fld>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E1B25344-74F0-4228-9E35-094AB81A13A1}" type="datetime1">
              <a:rPr lang="en-IE" smtClean="0"/>
              <a:pPr/>
              <a:t>14/05/2024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DD4FDE8C-21B8-4D45-8FD9-36CE24E2D844}" type="slidenum">
              <a:rPr lang="en-IE" smtClean="0"/>
              <a:pPr/>
              <a:t>‹#›</a:t>
            </a:fld>
            <a:endParaRPr lang="en-I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4F584C23-0CA2-488F-8EC7-4B6DAA31D4E1}" type="datetime1">
              <a:rPr lang="en-IE" smtClean="0"/>
              <a:pPr/>
              <a:t>14/05/2024</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DD4FDE8C-21B8-4D45-8FD9-36CE24E2D844}" type="slidenum">
              <a:rPr lang="en-IE" smtClean="0"/>
              <a:pPr/>
              <a:t>‹#›</a:t>
            </a:fld>
            <a:endParaRPr lang="en-I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56A472D2-BB15-4214-9354-71AA21DAE789}" type="datetime1">
              <a:rPr lang="en-IE" smtClean="0"/>
              <a:pPr/>
              <a:t>14/05/2024</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DD4FDE8C-21B8-4D45-8FD9-36CE24E2D844}" type="slidenum">
              <a:rPr lang="en-IE" smtClean="0"/>
              <a:pPr/>
              <a:t>‹#›</a:t>
            </a:fld>
            <a:endParaRPr lang="en-I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1C4742-D006-42BC-BA24-D5ECE5765B55}" type="datetime1">
              <a:rPr lang="en-IE" smtClean="0"/>
              <a:pPr/>
              <a:t>14/05/2024</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DD4FDE8C-21B8-4D45-8FD9-36CE24E2D844}" type="slidenum">
              <a:rPr lang="en-IE" smtClean="0"/>
              <a:pPr/>
              <a:t>‹#›</a:t>
            </a:fld>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9630A-2745-4007-BCE4-A90822D007D8}" type="datetime1">
              <a:rPr lang="en-IE" smtClean="0"/>
              <a:pPr/>
              <a:t>14/05/2024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DD4FDE8C-21B8-4D45-8FD9-36CE24E2D844}" type="slidenum">
              <a:rPr lang="en-IE" smtClean="0"/>
              <a:pPr/>
              <a:t>‹#›</a:t>
            </a:fld>
            <a:endParaRPr lang="en-I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17F9EE-0D87-458B-801E-5EB57F48C937}" type="datetime1">
              <a:rPr lang="en-IE" smtClean="0"/>
              <a:pPr/>
              <a:t>14/05/2024</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DD4FDE8C-21B8-4D45-8FD9-36CE24E2D844}" type="slidenum">
              <a:rPr lang="en-IE" smtClean="0"/>
              <a:pPr/>
              <a:t>‹#›</a:t>
            </a:fld>
            <a:endParaRPr lang="en-I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3D9D58-3CF2-4496-B83E-8B0F07ECFFDE}" type="datetime1">
              <a:rPr lang="en-IE" smtClean="0"/>
              <a:pPr/>
              <a:t>14/05/2024</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FDE8C-21B8-4D45-8FD9-36CE24E2D844}" type="slidenum">
              <a:rPr lang="en-IE" smtClean="0"/>
              <a:pPr/>
              <a:t>‹#›</a:t>
            </a:fld>
            <a:endParaRPr lang="en-I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DphFA-i27XY&amp;t=6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hyperlink" Target="https://gis.epa.ie/EPAMaps/Water" TargetMode="External"/><Relationship Id="rId2" Type="http://schemas.openxmlformats.org/officeDocument/2006/relationships/hyperlink" Target="http://www.catchments.ie/" TargetMode="Externa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moge.jpeg"/>
          <p:cNvPicPr>
            <a:picLocks noChangeAspect="1"/>
          </p:cNvPicPr>
          <p:nvPr/>
        </p:nvPicPr>
        <p:blipFill rotWithShape="1">
          <a:blip r:embed="rId3" cstate="print"/>
          <a:srcRect b="16392"/>
          <a:stretch/>
        </p:blipFill>
        <p:spPr>
          <a:xfrm>
            <a:off x="0" y="0"/>
            <a:ext cx="9144000" cy="5733826"/>
          </a:xfrm>
          <a:prstGeom prst="rect">
            <a:avLst/>
          </a:prstGeom>
        </p:spPr>
      </p:pic>
      <p:sp>
        <p:nvSpPr>
          <p:cNvPr id="4" name="TextBox 3"/>
          <p:cNvSpPr txBox="1"/>
          <p:nvPr/>
        </p:nvSpPr>
        <p:spPr>
          <a:xfrm>
            <a:off x="-16136" y="2736502"/>
            <a:ext cx="8702936" cy="2215991"/>
          </a:xfrm>
          <a:prstGeom prst="rect">
            <a:avLst/>
          </a:prstGeom>
          <a:noFill/>
          <a:effectLst>
            <a:softEdge rad="38100"/>
          </a:effectLst>
        </p:spPr>
        <p:txBody>
          <a:bodyPr wrap="square" rtlCol="0">
            <a:spAutoFit/>
          </a:bodyPr>
          <a:lstStyle/>
          <a:p>
            <a:pPr algn="ctr"/>
            <a:r>
              <a:rPr lang="en-IE" sz="5400" b="1" dirty="0">
                <a:solidFill>
                  <a:schemeClr val="bg1"/>
                </a:solidFill>
              </a:rPr>
              <a:t>Water Quality and Pollution</a:t>
            </a:r>
          </a:p>
          <a:p>
            <a:pPr algn="ctr"/>
            <a:endParaRPr lang="en-IE" sz="4800" b="1" dirty="0">
              <a:solidFill>
                <a:schemeClr val="bg1"/>
              </a:solidFill>
            </a:endParaRPr>
          </a:p>
          <a:p>
            <a:pPr algn="ctr"/>
            <a:r>
              <a:rPr lang="en-IE" sz="3600" b="1" dirty="0">
                <a:solidFill>
                  <a:schemeClr val="bg1"/>
                </a:solidFill>
              </a:rPr>
              <a:t>Lesson 1. How water quality is assessed</a:t>
            </a:r>
          </a:p>
        </p:txBody>
      </p:sp>
      <p:sp>
        <p:nvSpPr>
          <p:cNvPr id="5" name="Slide Number Placeholder 4"/>
          <p:cNvSpPr>
            <a:spLocks noGrp="1"/>
          </p:cNvSpPr>
          <p:nvPr>
            <p:ph type="sldNum" sz="quarter" idx="12"/>
          </p:nvPr>
        </p:nvSpPr>
        <p:spPr/>
        <p:txBody>
          <a:bodyPr/>
          <a:lstStyle/>
          <a:p>
            <a:fld id="{DD4FDE8C-21B8-4D45-8FD9-36CE24E2D844}" type="slidenum">
              <a:rPr lang="en-IE" smtClean="0"/>
              <a:pPr/>
              <a:t>1</a:t>
            </a:fld>
            <a:endParaRPr lang="en-IE"/>
          </a:p>
        </p:txBody>
      </p:sp>
      <p:sp>
        <p:nvSpPr>
          <p:cNvPr id="7" name="TextBox 6"/>
          <p:cNvSpPr txBox="1"/>
          <p:nvPr/>
        </p:nvSpPr>
        <p:spPr>
          <a:xfrm>
            <a:off x="2590801" y="5270749"/>
            <a:ext cx="6430454" cy="400110"/>
          </a:xfrm>
          <a:prstGeom prst="rect">
            <a:avLst/>
          </a:prstGeom>
          <a:solidFill>
            <a:schemeClr val="bg1"/>
          </a:solidFill>
          <a:effectLst>
            <a:glow>
              <a:schemeClr val="bg1">
                <a:alpha val="40000"/>
              </a:schemeClr>
            </a:glow>
            <a:softEdge rad="38100"/>
          </a:effectLst>
        </p:spPr>
        <p:txBody>
          <a:bodyPr wrap="square" rtlCol="0">
            <a:spAutoFit/>
          </a:bodyPr>
          <a:lstStyle/>
          <a:p>
            <a:r>
              <a:rPr lang="en-IE" sz="2000" dirty="0"/>
              <a:t> Looks like a nice clean river, but too often, this happens...... </a:t>
            </a:r>
          </a:p>
        </p:txBody>
      </p:sp>
      <p:pic>
        <p:nvPicPr>
          <p:cNvPr id="8" name="Picture 7" descr="A blue and white logo&#10;&#10;Description automatically generated">
            <a:extLst>
              <a:ext uri="{FF2B5EF4-FFF2-40B4-BE49-F238E27FC236}">
                <a16:creationId xmlns:a16="http://schemas.microsoft.com/office/drawing/2014/main" id="{070BC9BD-6763-456B-890D-A6BC78BA8C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3058" y="5850329"/>
            <a:ext cx="2402598" cy="9162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une.jpeg"/>
          <p:cNvPicPr>
            <a:picLocks noChangeAspect="1"/>
          </p:cNvPicPr>
          <p:nvPr/>
        </p:nvPicPr>
        <p:blipFill>
          <a:blip r:embed="rId3" cstate="print"/>
          <a:stretch>
            <a:fillRect/>
          </a:stretch>
        </p:blipFill>
        <p:spPr>
          <a:xfrm>
            <a:off x="5175735" y="3525993"/>
            <a:ext cx="3889248" cy="2916936"/>
          </a:xfrm>
          <a:prstGeom prst="rect">
            <a:avLst/>
          </a:prstGeom>
          <a:ln>
            <a:solidFill>
              <a:schemeClr val="tx1">
                <a:lumMod val="85000"/>
                <a:lumOff val="15000"/>
              </a:schemeClr>
            </a:solidFill>
          </a:ln>
        </p:spPr>
      </p:pic>
      <p:sp>
        <p:nvSpPr>
          <p:cNvPr id="2" name="Slide Number Placeholder 1"/>
          <p:cNvSpPr>
            <a:spLocks noGrp="1"/>
          </p:cNvSpPr>
          <p:nvPr>
            <p:ph type="sldNum" sz="quarter" idx="12"/>
          </p:nvPr>
        </p:nvSpPr>
        <p:spPr/>
        <p:txBody>
          <a:bodyPr/>
          <a:lstStyle/>
          <a:p>
            <a:fld id="{DD4FDE8C-21B8-4D45-8FD9-36CE24E2D844}" type="slidenum">
              <a:rPr lang="en-IE" smtClean="0"/>
              <a:pPr/>
              <a:t>10</a:t>
            </a:fld>
            <a:endParaRPr lang="en-IE"/>
          </a:p>
        </p:txBody>
      </p:sp>
      <p:graphicFrame>
        <p:nvGraphicFramePr>
          <p:cNvPr id="3" name="Table 2"/>
          <p:cNvGraphicFramePr>
            <a:graphicFrameLocks noGrp="1"/>
          </p:cNvGraphicFramePr>
          <p:nvPr>
            <p:extLst>
              <p:ext uri="{D42A27DB-BD31-4B8C-83A1-F6EECF244321}">
                <p14:modId xmlns:p14="http://schemas.microsoft.com/office/powerpoint/2010/main" val="3693906156"/>
              </p:ext>
            </p:extLst>
          </p:nvPr>
        </p:nvGraphicFramePr>
        <p:xfrm>
          <a:off x="79017" y="3668714"/>
          <a:ext cx="4975308" cy="2774215"/>
        </p:xfrm>
        <a:graphic>
          <a:graphicData uri="http://schemas.openxmlformats.org/drawingml/2006/table">
            <a:tbl>
              <a:tblPr>
                <a:effectLst>
                  <a:outerShdw blurRad="50800" dist="38100" dir="18900000" algn="bl" rotWithShape="0">
                    <a:prstClr val="black">
                      <a:alpha val="40000"/>
                    </a:prstClr>
                  </a:outerShdw>
                </a:effectLst>
              </a:tblPr>
              <a:tblGrid>
                <a:gridCol w="1195781">
                  <a:extLst>
                    <a:ext uri="{9D8B030D-6E8A-4147-A177-3AD203B41FA5}">
                      <a16:colId xmlns:a16="http://schemas.microsoft.com/office/drawing/2014/main" val="20000"/>
                    </a:ext>
                  </a:extLst>
                </a:gridCol>
                <a:gridCol w="2348859">
                  <a:extLst>
                    <a:ext uri="{9D8B030D-6E8A-4147-A177-3AD203B41FA5}">
                      <a16:colId xmlns:a16="http://schemas.microsoft.com/office/drawing/2014/main" val="20001"/>
                    </a:ext>
                  </a:extLst>
                </a:gridCol>
                <a:gridCol w="1430668">
                  <a:extLst>
                    <a:ext uri="{9D8B030D-6E8A-4147-A177-3AD203B41FA5}">
                      <a16:colId xmlns:a16="http://schemas.microsoft.com/office/drawing/2014/main" val="20002"/>
                    </a:ext>
                  </a:extLst>
                </a:gridCol>
              </a:tblGrid>
              <a:tr h="535840">
                <a:tc>
                  <a:txBody>
                    <a:bodyPr/>
                    <a:lstStyle/>
                    <a:p>
                      <a:pPr algn="ctr">
                        <a:lnSpc>
                          <a:spcPct val="150000"/>
                        </a:lnSpc>
                        <a:spcAft>
                          <a:spcPts val="0"/>
                        </a:spcAft>
                      </a:pPr>
                      <a:r>
                        <a:rPr lang="en-IE" sz="2000" b="1" dirty="0">
                          <a:latin typeface="Calibri"/>
                          <a:ea typeface="Calibri"/>
                          <a:cs typeface="Times New Roman"/>
                        </a:rPr>
                        <a:t>Q Value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IE" sz="2000" b="1" dirty="0">
                          <a:latin typeface="Calibri"/>
                          <a:ea typeface="Calibri"/>
                          <a:cs typeface="Times New Roman"/>
                        </a:rPr>
                        <a:t>Pollution Status</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IE" sz="2000" b="1" dirty="0">
                          <a:latin typeface="Calibri"/>
                          <a:ea typeface="Calibri"/>
                          <a:cs typeface="Times New Roman"/>
                        </a:rPr>
                        <a:t>Ecological Status</a:t>
                      </a:r>
                    </a:p>
                  </a:txBody>
                  <a:tcPr marL="68580" marR="68580" marT="0" marB="0" anchor="b">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2923">
                <a:tc>
                  <a:txBody>
                    <a:bodyPr/>
                    <a:lstStyle/>
                    <a:p>
                      <a:pPr algn="ctr">
                        <a:lnSpc>
                          <a:spcPct val="150000"/>
                        </a:lnSpc>
                        <a:spcAft>
                          <a:spcPts val="0"/>
                        </a:spcAft>
                      </a:pPr>
                      <a:r>
                        <a:rPr lang="en-IE" sz="2000" dirty="0">
                          <a:latin typeface="Calibri"/>
                          <a:ea typeface="Calibri"/>
                          <a:cs typeface="Times New Roman"/>
                        </a:rPr>
                        <a:t>Q5, Q4-5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tx2">
                        <a:lumMod val="40000"/>
                        <a:lumOff val="60000"/>
                      </a:schemeClr>
                    </a:solidFill>
                  </a:tcPr>
                </a:tc>
                <a:tc>
                  <a:txBody>
                    <a:bodyPr/>
                    <a:lstStyle/>
                    <a:p>
                      <a:pPr algn="ctr">
                        <a:lnSpc>
                          <a:spcPct val="150000"/>
                        </a:lnSpc>
                        <a:spcAft>
                          <a:spcPts val="0"/>
                        </a:spcAft>
                      </a:pPr>
                      <a:r>
                        <a:rPr lang="en-IE" sz="2000" dirty="0">
                          <a:latin typeface="Calibri"/>
                          <a:ea typeface="Calibri"/>
                          <a:cs typeface="Times New Roman"/>
                        </a:rPr>
                        <a:t>Unpolluted</a:t>
                      </a:r>
                    </a:p>
                  </a:txBody>
                  <a:tcPr marL="68580" marR="68580"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tx2">
                        <a:lumMod val="40000"/>
                        <a:lumOff val="60000"/>
                      </a:schemeClr>
                    </a:solidFill>
                  </a:tcPr>
                </a:tc>
                <a:tc>
                  <a:txBody>
                    <a:bodyPr/>
                    <a:lstStyle/>
                    <a:p>
                      <a:pPr algn="ctr">
                        <a:lnSpc>
                          <a:spcPct val="150000"/>
                        </a:lnSpc>
                        <a:spcAft>
                          <a:spcPts val="0"/>
                        </a:spcAft>
                      </a:pPr>
                      <a:r>
                        <a:rPr lang="en-IE" sz="2000" dirty="0">
                          <a:latin typeface="Calibri"/>
                          <a:ea typeface="Calibri"/>
                          <a:cs typeface="Times New Roman"/>
                        </a:rPr>
                        <a:t>High</a:t>
                      </a:r>
                    </a:p>
                  </a:txBody>
                  <a:tcPr marL="68580" marR="68580" marT="0" marB="0" anchor="ctr">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1"/>
                  </a:ext>
                </a:extLst>
              </a:tr>
              <a:tr h="432923">
                <a:tc>
                  <a:txBody>
                    <a:bodyPr/>
                    <a:lstStyle/>
                    <a:p>
                      <a:pPr algn="ctr">
                        <a:lnSpc>
                          <a:spcPct val="150000"/>
                        </a:lnSpc>
                        <a:spcAft>
                          <a:spcPts val="0"/>
                        </a:spcAft>
                      </a:pPr>
                      <a:r>
                        <a:rPr lang="en-IE" sz="2000">
                          <a:latin typeface="Calibri"/>
                          <a:ea typeface="Calibri"/>
                          <a:cs typeface="Times New Roman"/>
                        </a:rPr>
                        <a:t>Q4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92D050"/>
                    </a:solidFill>
                  </a:tcPr>
                </a:tc>
                <a:tc>
                  <a:txBody>
                    <a:bodyPr/>
                    <a:lstStyle/>
                    <a:p>
                      <a:pPr algn="ctr">
                        <a:lnSpc>
                          <a:spcPct val="150000"/>
                        </a:lnSpc>
                        <a:spcAft>
                          <a:spcPts val="0"/>
                        </a:spcAft>
                      </a:pPr>
                      <a:r>
                        <a:rPr lang="en-IE" sz="2000" dirty="0">
                          <a:latin typeface="Calibri"/>
                          <a:ea typeface="Calibri"/>
                          <a:cs typeface="Times New Roman"/>
                        </a:rPr>
                        <a:t>Unpolluted</a:t>
                      </a:r>
                    </a:p>
                  </a:txBody>
                  <a:tcPr marL="68580" marR="68580"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92D050"/>
                    </a:solidFill>
                  </a:tcPr>
                </a:tc>
                <a:tc>
                  <a:txBody>
                    <a:bodyPr/>
                    <a:lstStyle/>
                    <a:p>
                      <a:pPr algn="ctr">
                        <a:lnSpc>
                          <a:spcPct val="150000"/>
                        </a:lnSpc>
                        <a:spcAft>
                          <a:spcPts val="0"/>
                        </a:spcAft>
                      </a:pPr>
                      <a:r>
                        <a:rPr lang="en-IE" sz="2000">
                          <a:latin typeface="Calibri"/>
                          <a:ea typeface="Calibri"/>
                          <a:cs typeface="Times New Roman"/>
                        </a:rPr>
                        <a:t>Good</a:t>
                      </a:r>
                    </a:p>
                  </a:txBody>
                  <a:tcPr marL="68580" marR="68580" marT="0" marB="0" anchor="ctr">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92D050"/>
                    </a:solidFill>
                  </a:tcPr>
                </a:tc>
                <a:extLst>
                  <a:ext uri="{0D108BD9-81ED-4DB2-BD59-A6C34878D82A}">
                    <a16:rowId xmlns:a16="http://schemas.microsoft.com/office/drawing/2014/main" val="10002"/>
                  </a:ext>
                </a:extLst>
              </a:tr>
              <a:tr h="432923">
                <a:tc>
                  <a:txBody>
                    <a:bodyPr/>
                    <a:lstStyle/>
                    <a:p>
                      <a:pPr algn="ctr">
                        <a:lnSpc>
                          <a:spcPct val="150000"/>
                        </a:lnSpc>
                        <a:spcAft>
                          <a:spcPts val="0"/>
                        </a:spcAft>
                      </a:pPr>
                      <a:r>
                        <a:rPr lang="en-IE" sz="2000">
                          <a:latin typeface="Calibri"/>
                          <a:ea typeface="Calibri"/>
                          <a:cs typeface="Times New Roman"/>
                        </a:rPr>
                        <a:t>Q3-4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00"/>
                    </a:solidFill>
                  </a:tcPr>
                </a:tc>
                <a:tc>
                  <a:txBody>
                    <a:bodyPr/>
                    <a:lstStyle/>
                    <a:p>
                      <a:pPr algn="ctr">
                        <a:lnSpc>
                          <a:spcPct val="150000"/>
                        </a:lnSpc>
                        <a:spcAft>
                          <a:spcPts val="0"/>
                        </a:spcAft>
                      </a:pPr>
                      <a:r>
                        <a:rPr lang="en-IE" sz="2000" dirty="0">
                          <a:latin typeface="Calibri"/>
                          <a:ea typeface="Calibri"/>
                          <a:cs typeface="Times New Roman"/>
                        </a:rPr>
                        <a:t>Slightly Polluted</a:t>
                      </a:r>
                    </a:p>
                  </a:txBody>
                  <a:tcPr marL="68580" marR="68580"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00"/>
                    </a:solidFill>
                  </a:tcPr>
                </a:tc>
                <a:tc>
                  <a:txBody>
                    <a:bodyPr/>
                    <a:lstStyle/>
                    <a:p>
                      <a:pPr algn="ctr">
                        <a:lnSpc>
                          <a:spcPct val="150000"/>
                        </a:lnSpc>
                        <a:spcAft>
                          <a:spcPts val="0"/>
                        </a:spcAft>
                      </a:pPr>
                      <a:r>
                        <a:rPr lang="en-IE" sz="2000" dirty="0">
                          <a:latin typeface="Calibri"/>
                          <a:ea typeface="Calibri"/>
                          <a:cs typeface="Times New Roman"/>
                        </a:rPr>
                        <a:t>Moderate</a:t>
                      </a:r>
                    </a:p>
                  </a:txBody>
                  <a:tcPr marL="68580" marR="68580" marT="0" marB="0" anchor="ctr">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432923">
                <a:tc>
                  <a:txBody>
                    <a:bodyPr/>
                    <a:lstStyle/>
                    <a:p>
                      <a:pPr algn="ctr">
                        <a:lnSpc>
                          <a:spcPct val="150000"/>
                        </a:lnSpc>
                        <a:spcAft>
                          <a:spcPts val="0"/>
                        </a:spcAft>
                      </a:pPr>
                      <a:r>
                        <a:rPr lang="en-IE" sz="2000">
                          <a:latin typeface="Calibri"/>
                          <a:ea typeface="Calibri"/>
                          <a:cs typeface="Times New Roman"/>
                        </a:rPr>
                        <a:t>Q3, Q2-3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C000"/>
                    </a:solidFill>
                  </a:tcPr>
                </a:tc>
                <a:tc>
                  <a:txBody>
                    <a:bodyPr/>
                    <a:lstStyle/>
                    <a:p>
                      <a:pPr algn="ctr">
                        <a:lnSpc>
                          <a:spcPct val="150000"/>
                        </a:lnSpc>
                        <a:spcAft>
                          <a:spcPts val="0"/>
                        </a:spcAft>
                      </a:pPr>
                      <a:r>
                        <a:rPr lang="en-IE" sz="2000" dirty="0">
                          <a:latin typeface="Calibri"/>
                          <a:ea typeface="Calibri"/>
                          <a:cs typeface="Times New Roman"/>
                        </a:rPr>
                        <a:t>Moderately Polluted</a:t>
                      </a:r>
                    </a:p>
                  </a:txBody>
                  <a:tcPr marL="68580" marR="68580"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C000"/>
                    </a:solidFill>
                  </a:tcPr>
                </a:tc>
                <a:tc>
                  <a:txBody>
                    <a:bodyPr/>
                    <a:lstStyle/>
                    <a:p>
                      <a:pPr algn="ctr">
                        <a:lnSpc>
                          <a:spcPct val="150000"/>
                        </a:lnSpc>
                        <a:spcAft>
                          <a:spcPts val="0"/>
                        </a:spcAft>
                      </a:pPr>
                      <a:r>
                        <a:rPr lang="en-IE" sz="2000" dirty="0">
                          <a:latin typeface="Calibri"/>
                          <a:ea typeface="Calibri"/>
                          <a:cs typeface="Times New Roman"/>
                        </a:rPr>
                        <a:t>Poor</a:t>
                      </a:r>
                    </a:p>
                  </a:txBody>
                  <a:tcPr marL="68580" marR="68580" marT="0" marB="0" anchor="ctr">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C6D9F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432923">
                <a:tc>
                  <a:txBody>
                    <a:bodyPr/>
                    <a:lstStyle/>
                    <a:p>
                      <a:pPr algn="ctr">
                        <a:lnSpc>
                          <a:spcPct val="150000"/>
                        </a:lnSpc>
                        <a:spcAft>
                          <a:spcPts val="0"/>
                        </a:spcAft>
                      </a:pPr>
                      <a:r>
                        <a:rPr lang="en-IE" sz="2000">
                          <a:latin typeface="Calibri"/>
                          <a:ea typeface="Calibri"/>
                          <a:cs typeface="Times New Roman"/>
                        </a:rPr>
                        <a:t>Q2,Q1-2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50000"/>
                        </a:lnSpc>
                        <a:spcAft>
                          <a:spcPts val="0"/>
                        </a:spcAft>
                      </a:pPr>
                      <a:r>
                        <a:rPr lang="en-IE" sz="2000" dirty="0">
                          <a:latin typeface="Calibri"/>
                          <a:ea typeface="Calibri"/>
                          <a:cs typeface="Times New Roman"/>
                        </a:rPr>
                        <a:t>Seriously Polluted</a:t>
                      </a:r>
                    </a:p>
                  </a:txBody>
                  <a:tcPr marL="68580" marR="68580" marT="0" marB="0" anchor="ctr">
                    <a:lnL w="12700" cap="flat" cmpd="sng" algn="ctr">
                      <a:solidFill>
                        <a:srgbClr val="C6D9F1"/>
                      </a:solidFill>
                      <a:prstDash val="solid"/>
                      <a:round/>
                      <a:headEnd type="none" w="med" len="med"/>
                      <a:tailEnd type="none" w="med" len="med"/>
                    </a:lnL>
                    <a:lnR w="12700" cap="flat" cmpd="sng" algn="ctr">
                      <a:solidFill>
                        <a:srgbClr val="C6D9F1"/>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50000"/>
                        </a:lnSpc>
                        <a:spcAft>
                          <a:spcPts val="0"/>
                        </a:spcAft>
                      </a:pPr>
                      <a:r>
                        <a:rPr lang="en-IE" sz="2000" dirty="0">
                          <a:latin typeface="Calibri"/>
                          <a:ea typeface="Calibri"/>
                          <a:cs typeface="Times New Roman"/>
                        </a:rPr>
                        <a:t>Bad</a:t>
                      </a:r>
                    </a:p>
                  </a:txBody>
                  <a:tcPr marL="68580" marR="68580" marT="0" marB="0" anchor="ctr">
                    <a:lnL w="12700" cap="flat" cmpd="sng" algn="ctr">
                      <a:solidFill>
                        <a:srgbClr val="C6D9F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C6D9F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bl>
          </a:graphicData>
        </a:graphic>
      </p:graphicFrame>
      <p:sp>
        <p:nvSpPr>
          <p:cNvPr id="4" name="TextBox 3"/>
          <p:cNvSpPr txBox="1"/>
          <p:nvPr/>
        </p:nvSpPr>
        <p:spPr>
          <a:xfrm>
            <a:off x="79017" y="1294198"/>
            <a:ext cx="8985966" cy="400110"/>
          </a:xfrm>
          <a:prstGeom prst="rect">
            <a:avLst/>
          </a:prstGeom>
          <a:solidFill>
            <a:schemeClr val="bg1"/>
          </a:solidFill>
        </p:spPr>
        <p:txBody>
          <a:bodyPr wrap="square" rtlCol="0">
            <a:spAutoFit/>
          </a:bodyPr>
          <a:lstStyle/>
          <a:p>
            <a:r>
              <a:rPr lang="en-IE" sz="2000" b="1" dirty="0"/>
              <a:t>In rivers, determining the Q value is the most valuable measure of ecological status</a:t>
            </a:r>
          </a:p>
        </p:txBody>
      </p:sp>
      <p:sp>
        <p:nvSpPr>
          <p:cNvPr id="5" name="TextBox 4"/>
          <p:cNvSpPr txBox="1"/>
          <p:nvPr/>
        </p:nvSpPr>
        <p:spPr>
          <a:xfrm>
            <a:off x="163900" y="1742537"/>
            <a:ext cx="8805029" cy="1477328"/>
          </a:xfrm>
          <a:prstGeom prst="rect">
            <a:avLst/>
          </a:prstGeom>
          <a:solidFill>
            <a:schemeClr val="bg1"/>
          </a:solidFill>
        </p:spPr>
        <p:txBody>
          <a:bodyPr wrap="square" rtlCol="0">
            <a:spAutoFit/>
          </a:bodyPr>
          <a:lstStyle/>
          <a:p>
            <a:r>
              <a:rPr lang="en-IE" dirty="0"/>
              <a:t>At a number of river site or ‘stations’ on the river, the macro-invertebrates such as insects, crustaceans, mites, snails, mussels, leeches, and worms are examined by kick-sampling. Recall that macroinvertebrates are indicators of </a:t>
            </a:r>
            <a:r>
              <a:rPr lang="en-IE" b="1" u="sng" dirty="0"/>
              <a:t>water quality</a:t>
            </a:r>
            <a:r>
              <a:rPr lang="en-IE" dirty="0"/>
              <a:t>. If stoneflies, flathead mayflies and other invertebrates are present in high numbers it indicates a Q value of 4 or 5 and therefore Good or High ecological status.</a:t>
            </a:r>
          </a:p>
        </p:txBody>
      </p:sp>
      <p:sp>
        <p:nvSpPr>
          <p:cNvPr id="7" name="TextBox 6"/>
          <p:cNvSpPr txBox="1"/>
          <p:nvPr/>
        </p:nvSpPr>
        <p:spPr>
          <a:xfrm>
            <a:off x="207033" y="179720"/>
            <a:ext cx="8761897" cy="954107"/>
          </a:xfrm>
          <a:prstGeom prst="rect">
            <a:avLst/>
          </a:prstGeom>
          <a:solidFill>
            <a:schemeClr val="bg1"/>
          </a:solidFill>
        </p:spPr>
        <p:txBody>
          <a:bodyPr wrap="square" rtlCol="0">
            <a:spAutoFit/>
          </a:bodyPr>
          <a:lstStyle/>
          <a:p>
            <a:pPr algn="ctr"/>
            <a:r>
              <a:rPr lang="en-IE" sz="2800" b="1" dirty="0"/>
              <a:t>Determining the ecological status of </a:t>
            </a:r>
          </a:p>
          <a:p>
            <a:pPr algn="ctr"/>
            <a:r>
              <a:rPr lang="en-IE" sz="2800" b="1" dirty="0"/>
              <a:t>rivers vs. lakes each needs different methods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259" y="174401"/>
            <a:ext cx="3941064" cy="1938992"/>
          </a:xfrm>
          <a:prstGeom prst="rect">
            <a:avLst/>
          </a:prstGeom>
          <a:solidFill>
            <a:schemeClr val="bg1"/>
          </a:solidFill>
        </p:spPr>
        <p:txBody>
          <a:bodyPr wrap="square" rtlCol="0">
            <a:spAutoFit/>
          </a:bodyPr>
          <a:lstStyle/>
          <a:p>
            <a:r>
              <a:rPr lang="en-IE" sz="2400" b="1" dirty="0">
                <a:solidFill>
                  <a:schemeClr val="accent1">
                    <a:lumMod val="50000"/>
                  </a:schemeClr>
                </a:solidFill>
              </a:rPr>
              <a:t>Q assessment is not applied </a:t>
            </a:r>
          </a:p>
          <a:p>
            <a:r>
              <a:rPr lang="en-IE" sz="2400" b="1" dirty="0">
                <a:solidFill>
                  <a:schemeClr val="accent1">
                    <a:lumMod val="50000"/>
                  </a:schemeClr>
                </a:solidFill>
              </a:rPr>
              <a:t>to lakes. </a:t>
            </a:r>
          </a:p>
          <a:p>
            <a:r>
              <a:rPr lang="en-IE" sz="2400" b="1" dirty="0">
                <a:solidFill>
                  <a:schemeClr val="accent1">
                    <a:lumMod val="50000"/>
                  </a:schemeClr>
                </a:solidFill>
              </a:rPr>
              <a:t>Instead, ecological status is based on a wider range of bio-indicators</a:t>
            </a:r>
          </a:p>
        </p:txBody>
      </p:sp>
      <p:sp>
        <p:nvSpPr>
          <p:cNvPr id="8" name="Rectangle 7"/>
          <p:cNvSpPr/>
          <p:nvPr/>
        </p:nvSpPr>
        <p:spPr>
          <a:xfrm>
            <a:off x="96819" y="2268502"/>
            <a:ext cx="4110045" cy="2308324"/>
          </a:xfrm>
          <a:prstGeom prst="rect">
            <a:avLst/>
          </a:prstGeom>
          <a:solidFill>
            <a:schemeClr val="bg1"/>
          </a:solidFill>
          <a:ln>
            <a:noFill/>
          </a:ln>
        </p:spPr>
        <p:txBody>
          <a:bodyPr wrap="square">
            <a:spAutoFit/>
          </a:bodyPr>
          <a:lstStyle/>
          <a:p>
            <a:pPr marL="269875" indent="-269875">
              <a:buFont typeface="Arial" pitchFamily="34" charset="0"/>
              <a:buChar char="•"/>
              <a:tabLst>
                <a:tab pos="269875" algn="l"/>
              </a:tabLst>
            </a:pPr>
            <a:r>
              <a:rPr lang="en-IE" sz="2400" dirty="0"/>
              <a:t>Phytoplankton (microscopic algae) </a:t>
            </a:r>
          </a:p>
          <a:p>
            <a:pPr marL="269875" indent="-269875">
              <a:buFont typeface="Arial" pitchFamily="34" charset="0"/>
              <a:buChar char="•"/>
              <a:tabLst>
                <a:tab pos="269875" algn="l"/>
              </a:tabLst>
            </a:pPr>
            <a:r>
              <a:rPr lang="en-IE" sz="2400" dirty="0"/>
              <a:t>Diatoms (type of alga) </a:t>
            </a:r>
          </a:p>
          <a:p>
            <a:pPr marL="269875" indent="-269875">
              <a:buFont typeface="Arial" pitchFamily="34" charset="0"/>
              <a:buChar char="•"/>
              <a:tabLst>
                <a:tab pos="269875" algn="l"/>
              </a:tabLst>
            </a:pPr>
            <a:r>
              <a:rPr lang="en-IE" sz="2400" dirty="0"/>
              <a:t>Aquatic plants </a:t>
            </a:r>
          </a:p>
          <a:p>
            <a:pPr marL="269875" indent="-269875">
              <a:buFont typeface="Arial" pitchFamily="34" charset="0"/>
              <a:buChar char="•"/>
              <a:tabLst>
                <a:tab pos="269875" algn="l"/>
              </a:tabLst>
            </a:pPr>
            <a:r>
              <a:rPr lang="en-IE" sz="2400" dirty="0"/>
              <a:t>Invertebrates </a:t>
            </a:r>
          </a:p>
          <a:p>
            <a:pPr marL="269875" indent="-269875">
              <a:buFont typeface="Arial" pitchFamily="34" charset="0"/>
              <a:buChar char="•"/>
              <a:tabLst>
                <a:tab pos="269875" algn="l"/>
              </a:tabLst>
            </a:pPr>
            <a:r>
              <a:rPr lang="en-IE" sz="2400" dirty="0"/>
              <a:t>Fish</a:t>
            </a:r>
          </a:p>
        </p:txBody>
      </p:sp>
      <p:grpSp>
        <p:nvGrpSpPr>
          <p:cNvPr id="15" name="Group 14"/>
          <p:cNvGrpSpPr/>
          <p:nvPr/>
        </p:nvGrpSpPr>
        <p:grpSpPr>
          <a:xfrm>
            <a:off x="4042792" y="77191"/>
            <a:ext cx="5090450" cy="6726791"/>
            <a:chOff x="4042792" y="77191"/>
            <a:chExt cx="5090450" cy="6726791"/>
          </a:xfrm>
        </p:grpSpPr>
        <p:pic>
          <p:nvPicPr>
            <p:cNvPr id="10" name="Picture 9"/>
            <p:cNvPicPr>
              <a:picLocks noChangeAspect="1"/>
            </p:cNvPicPr>
            <p:nvPr/>
          </p:nvPicPr>
          <p:blipFill>
            <a:blip r:embed="rId3"/>
            <a:stretch>
              <a:fillRect/>
            </a:stretch>
          </p:blipFill>
          <p:spPr>
            <a:xfrm>
              <a:off x="4042792" y="77191"/>
              <a:ext cx="5004389" cy="6726791"/>
            </a:xfrm>
            <a:prstGeom prst="rect">
              <a:avLst/>
            </a:prstGeom>
          </p:spPr>
        </p:pic>
        <p:sp>
          <p:nvSpPr>
            <p:cNvPr id="12" name="TextBox 11"/>
            <p:cNvSpPr txBox="1"/>
            <p:nvPr/>
          </p:nvSpPr>
          <p:spPr>
            <a:xfrm>
              <a:off x="7976795" y="1267369"/>
              <a:ext cx="1118795" cy="338554"/>
            </a:xfrm>
            <a:prstGeom prst="rect">
              <a:avLst/>
            </a:prstGeom>
            <a:solidFill>
              <a:schemeClr val="bg1"/>
            </a:solidFill>
            <a:ln>
              <a:solidFill>
                <a:schemeClr val="tx1">
                  <a:lumMod val="50000"/>
                  <a:lumOff val="50000"/>
                </a:schemeClr>
              </a:solidFill>
            </a:ln>
          </p:spPr>
          <p:txBody>
            <a:bodyPr wrap="square" rtlCol="0">
              <a:spAutoFit/>
            </a:bodyPr>
            <a:lstStyle/>
            <a:p>
              <a:r>
                <a:rPr lang="en-IE" sz="1600" dirty="0"/>
                <a:t>Unpolluted</a:t>
              </a:r>
            </a:p>
          </p:txBody>
        </p:sp>
        <p:sp>
          <p:nvSpPr>
            <p:cNvPr id="13" name="TextBox 12"/>
            <p:cNvSpPr txBox="1"/>
            <p:nvPr/>
          </p:nvSpPr>
          <p:spPr>
            <a:xfrm>
              <a:off x="7976795" y="3473209"/>
              <a:ext cx="1156447" cy="584775"/>
            </a:xfrm>
            <a:prstGeom prst="rect">
              <a:avLst/>
            </a:prstGeom>
            <a:solidFill>
              <a:schemeClr val="bg1"/>
            </a:solidFill>
            <a:ln>
              <a:solidFill>
                <a:schemeClr val="tx1">
                  <a:lumMod val="50000"/>
                  <a:lumOff val="50000"/>
                </a:schemeClr>
              </a:solidFill>
            </a:ln>
          </p:spPr>
          <p:txBody>
            <a:bodyPr wrap="square" rtlCol="0">
              <a:spAutoFit/>
            </a:bodyPr>
            <a:lstStyle/>
            <a:p>
              <a:r>
                <a:rPr lang="en-IE" sz="1600" dirty="0"/>
                <a:t>Moderately polluted</a:t>
              </a:r>
            </a:p>
          </p:txBody>
        </p:sp>
        <p:sp>
          <p:nvSpPr>
            <p:cNvPr id="14" name="TextBox 13"/>
            <p:cNvSpPr txBox="1"/>
            <p:nvPr/>
          </p:nvSpPr>
          <p:spPr>
            <a:xfrm>
              <a:off x="8001000" y="5643188"/>
              <a:ext cx="1046182" cy="338554"/>
            </a:xfrm>
            <a:prstGeom prst="rect">
              <a:avLst/>
            </a:prstGeom>
            <a:solidFill>
              <a:schemeClr val="bg1"/>
            </a:solidFill>
            <a:ln>
              <a:solidFill>
                <a:schemeClr val="tx1">
                  <a:lumMod val="50000"/>
                  <a:lumOff val="50000"/>
                </a:schemeClr>
              </a:solidFill>
            </a:ln>
          </p:spPr>
          <p:txBody>
            <a:bodyPr wrap="square" rtlCol="0">
              <a:spAutoFit/>
            </a:bodyPr>
            <a:lstStyle/>
            <a:p>
              <a:r>
                <a:rPr lang="en-IE" sz="1600" dirty="0"/>
                <a:t>Polluted</a:t>
              </a:r>
            </a:p>
          </p:txBody>
        </p:sp>
      </p:grpSp>
      <p:sp>
        <p:nvSpPr>
          <p:cNvPr id="16" name="TextBox 15"/>
          <p:cNvSpPr txBox="1"/>
          <p:nvPr/>
        </p:nvSpPr>
        <p:spPr>
          <a:xfrm>
            <a:off x="4211773" y="241401"/>
            <a:ext cx="1118795" cy="338554"/>
          </a:xfrm>
          <a:prstGeom prst="rect">
            <a:avLst/>
          </a:prstGeom>
          <a:solidFill>
            <a:schemeClr val="bg1"/>
          </a:solidFill>
        </p:spPr>
        <p:txBody>
          <a:bodyPr wrap="square" rtlCol="0">
            <a:spAutoFit/>
          </a:bodyPr>
          <a:lstStyle/>
          <a:p>
            <a:r>
              <a:rPr lang="en-IE" sz="1600" dirty="0"/>
              <a:t>Depth</a:t>
            </a:r>
          </a:p>
        </p:txBody>
      </p:sp>
      <p:pic>
        <p:nvPicPr>
          <p:cNvPr id="1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36" y="4511753"/>
            <a:ext cx="1286934" cy="1300712"/>
          </a:xfrm>
          <a:prstGeom prst="rect">
            <a:avLst/>
          </a:prstGeom>
          <a:noFill/>
          <a:ln>
            <a:solidFill>
              <a:schemeClr val="tx1">
                <a:lumMod val="65000"/>
                <a:lumOff val="35000"/>
              </a:schemeClr>
            </a:solidFill>
          </a:ln>
          <a:extLst>
            <a:ext uri="{909E8E84-426E-40DD-AFC4-6F175D3DCCD1}">
              <a14:hiddenFill xmlns:a14="http://schemas.microsoft.com/office/drawing/2010/main">
                <a:solidFill>
                  <a:srgbClr val="FFFFFF"/>
                </a:solidFill>
              </a14:hiddenFill>
            </a:ext>
          </a:extLst>
        </p:spPr>
      </p:pic>
      <p:pic>
        <p:nvPicPr>
          <p:cNvPr id="18" name="Picture 17" descr="Green algae.jpg"/>
          <p:cNvPicPr>
            <a:picLocks noChangeAspect="1"/>
          </p:cNvPicPr>
          <p:nvPr/>
        </p:nvPicPr>
        <p:blipFill rotWithShape="1">
          <a:blip r:embed="rId5" cstate="print"/>
          <a:srcRect l="-3254" r="-3254"/>
          <a:stretch/>
        </p:blipFill>
        <p:spPr>
          <a:xfrm>
            <a:off x="1401352" y="4511753"/>
            <a:ext cx="1204144" cy="825789"/>
          </a:xfrm>
          <a:prstGeom prst="rect">
            <a:avLst/>
          </a:prstGeom>
          <a:noFill/>
          <a:ln>
            <a:solidFill>
              <a:schemeClr val="tx1">
                <a:lumMod val="65000"/>
                <a:lumOff val="35000"/>
              </a:schemeClr>
            </a:solidFill>
          </a:ln>
        </p:spPr>
      </p:pic>
      <p:pic>
        <p:nvPicPr>
          <p:cNvPr id="19" name="Picture 1" descr="K:\PC download Sep 2016\lectures NS\Scanned Pictures\Ceratophyllum etc.JPG"/>
          <p:cNvPicPr>
            <a:picLocks noChangeAspect="1" noChangeArrowheads="1"/>
          </p:cNvPicPr>
          <p:nvPr/>
        </p:nvPicPr>
        <p:blipFill>
          <a:blip r:embed="rId6" cstate="print"/>
          <a:srcRect/>
          <a:stretch>
            <a:fillRect/>
          </a:stretch>
        </p:blipFill>
        <p:spPr bwMode="auto">
          <a:xfrm>
            <a:off x="2669079" y="4511754"/>
            <a:ext cx="1351952" cy="1300712"/>
          </a:xfrm>
          <a:prstGeom prst="rect">
            <a:avLst/>
          </a:prstGeom>
          <a:noFill/>
          <a:ln>
            <a:solidFill>
              <a:schemeClr val="tx1">
                <a:lumMod val="65000"/>
                <a:lumOff val="35000"/>
              </a:schemeClr>
            </a:solidFill>
          </a:ln>
        </p:spPr>
      </p:pic>
      <p:sp>
        <p:nvSpPr>
          <p:cNvPr id="20" name="TextBox 19">
            <a:extLst>
              <a:ext uri="{FF2B5EF4-FFF2-40B4-BE49-F238E27FC236}">
                <a16:creationId xmlns:a16="http://schemas.microsoft.com/office/drawing/2014/main" id="{AFE87229-3EF8-404A-AC85-2645509B9835}"/>
              </a:ext>
            </a:extLst>
          </p:cNvPr>
          <p:cNvSpPr txBox="1"/>
          <p:nvPr/>
        </p:nvSpPr>
        <p:spPr>
          <a:xfrm>
            <a:off x="101728" y="5912631"/>
            <a:ext cx="1236042" cy="830997"/>
          </a:xfrm>
          <a:prstGeom prst="rect">
            <a:avLst/>
          </a:prstGeom>
          <a:noFill/>
        </p:spPr>
        <p:txBody>
          <a:bodyPr wrap="square" rtlCol="0">
            <a:spAutoFit/>
          </a:bodyPr>
          <a:lstStyle/>
          <a:p>
            <a:pPr algn="ctr"/>
            <a:r>
              <a:rPr lang="en-IE" sz="1600" dirty="0"/>
              <a:t>Diatom </a:t>
            </a:r>
          </a:p>
          <a:p>
            <a:pPr algn="ctr"/>
            <a:r>
              <a:rPr lang="en-IE" sz="1600" dirty="0"/>
              <a:t>(type of alga</a:t>
            </a:r>
            <a:r>
              <a:rPr lang="en-IE" sz="1400" dirty="0"/>
              <a:t>)</a:t>
            </a:r>
          </a:p>
        </p:txBody>
      </p:sp>
      <p:sp>
        <p:nvSpPr>
          <p:cNvPr id="21" name="TextBox 20">
            <a:extLst>
              <a:ext uri="{FF2B5EF4-FFF2-40B4-BE49-F238E27FC236}">
                <a16:creationId xmlns:a16="http://schemas.microsoft.com/office/drawing/2014/main" id="{CFEFF4E2-2C04-4A0A-B104-970B7B1D4E0F}"/>
              </a:ext>
            </a:extLst>
          </p:cNvPr>
          <p:cNvSpPr txBox="1"/>
          <p:nvPr/>
        </p:nvSpPr>
        <p:spPr>
          <a:xfrm>
            <a:off x="1380150" y="5418062"/>
            <a:ext cx="1204144" cy="369332"/>
          </a:xfrm>
          <a:prstGeom prst="rect">
            <a:avLst/>
          </a:prstGeom>
          <a:noFill/>
        </p:spPr>
        <p:txBody>
          <a:bodyPr wrap="square" rtlCol="0">
            <a:spAutoFit/>
          </a:bodyPr>
          <a:lstStyle/>
          <a:p>
            <a:pPr algn="ctr"/>
            <a:r>
              <a:rPr lang="en-IE" dirty="0"/>
              <a:t>Green alga</a:t>
            </a:r>
          </a:p>
        </p:txBody>
      </p:sp>
      <p:sp>
        <p:nvSpPr>
          <p:cNvPr id="23" name="TextBox 22">
            <a:extLst>
              <a:ext uri="{FF2B5EF4-FFF2-40B4-BE49-F238E27FC236}">
                <a16:creationId xmlns:a16="http://schemas.microsoft.com/office/drawing/2014/main" id="{78241871-6E45-408A-93B9-12CFB5D4AEFF}"/>
              </a:ext>
            </a:extLst>
          </p:cNvPr>
          <p:cNvSpPr txBox="1"/>
          <p:nvPr/>
        </p:nvSpPr>
        <p:spPr>
          <a:xfrm>
            <a:off x="2669079" y="5912631"/>
            <a:ext cx="1325304" cy="830997"/>
          </a:xfrm>
          <a:prstGeom prst="rect">
            <a:avLst/>
          </a:prstGeom>
          <a:noFill/>
        </p:spPr>
        <p:txBody>
          <a:bodyPr wrap="square" rtlCol="0">
            <a:spAutoFit/>
          </a:bodyPr>
          <a:lstStyle/>
          <a:p>
            <a:pPr algn="ctr"/>
            <a:r>
              <a:rPr lang="en-IE" sz="1600" dirty="0"/>
              <a:t>Hornwort (aquatic plant)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4FDE8C-21B8-4D45-8FD9-36CE24E2D844}" type="slidenum">
              <a:rPr lang="en-IE" smtClean="0"/>
              <a:pPr/>
              <a:t>12</a:t>
            </a:fld>
            <a:endParaRPr lang="en-IE"/>
          </a:p>
        </p:txBody>
      </p:sp>
      <p:sp>
        <p:nvSpPr>
          <p:cNvPr id="7" name="TextBox 6"/>
          <p:cNvSpPr txBox="1"/>
          <p:nvPr/>
        </p:nvSpPr>
        <p:spPr>
          <a:xfrm>
            <a:off x="206829" y="2269503"/>
            <a:ext cx="5608120" cy="2985433"/>
          </a:xfrm>
          <a:prstGeom prst="rect">
            <a:avLst/>
          </a:prstGeom>
          <a:noFill/>
        </p:spPr>
        <p:txBody>
          <a:bodyPr wrap="square" rtlCol="0">
            <a:spAutoFit/>
          </a:bodyPr>
          <a:lstStyle/>
          <a:p>
            <a:r>
              <a:rPr lang="en-IE" sz="2800" dirty="0"/>
              <a:t>The previous two slides and the video describes what is known as </a:t>
            </a:r>
            <a:r>
              <a:rPr lang="en-IE" sz="2800" b="1" dirty="0"/>
              <a:t>biological monitoring </a:t>
            </a:r>
            <a:r>
              <a:rPr lang="en-IE" sz="2800" dirty="0"/>
              <a:t>and it is the most used method for assessing ecological status in rivers and lakes. </a:t>
            </a:r>
          </a:p>
          <a:p>
            <a:endParaRPr lang="en-IE" sz="2400" dirty="0"/>
          </a:p>
          <a:p>
            <a:endParaRPr lang="en-IE" sz="2400" dirty="0"/>
          </a:p>
        </p:txBody>
      </p:sp>
      <p:sp>
        <p:nvSpPr>
          <p:cNvPr id="4" name="TextBox 3">
            <a:extLst>
              <a:ext uri="{FF2B5EF4-FFF2-40B4-BE49-F238E27FC236}">
                <a16:creationId xmlns:a16="http://schemas.microsoft.com/office/drawing/2014/main" id="{663576E2-9D7E-C9E3-E183-19142ECD6DE5}"/>
              </a:ext>
            </a:extLst>
          </p:cNvPr>
          <p:cNvSpPr txBox="1"/>
          <p:nvPr/>
        </p:nvSpPr>
        <p:spPr>
          <a:xfrm>
            <a:off x="220025" y="1007544"/>
            <a:ext cx="8736911" cy="954107"/>
          </a:xfrm>
          <a:prstGeom prst="rect">
            <a:avLst/>
          </a:prstGeom>
          <a:noFill/>
        </p:spPr>
        <p:txBody>
          <a:bodyPr wrap="square">
            <a:spAutoFit/>
          </a:bodyPr>
          <a:lstStyle/>
          <a:p>
            <a:r>
              <a:rPr lang="en-IE" sz="2800" dirty="0"/>
              <a:t>Watch this video to illustrate a kick sample and macro-invertebrates    </a:t>
            </a:r>
            <a:r>
              <a:rPr lang="en-GB" sz="2400" dirty="0">
                <a:hlinkClick r:id="rId3"/>
              </a:rPr>
              <a:t>Magic of Water - Ecological Wonder - YouTube</a:t>
            </a:r>
            <a:endParaRPr lang="en-IE" sz="2400" dirty="0"/>
          </a:p>
        </p:txBody>
      </p:sp>
      <p:sp>
        <p:nvSpPr>
          <p:cNvPr id="5" name="TextBox 4">
            <a:extLst>
              <a:ext uri="{FF2B5EF4-FFF2-40B4-BE49-F238E27FC236}">
                <a16:creationId xmlns:a16="http://schemas.microsoft.com/office/drawing/2014/main" id="{118B3536-E9B7-4E64-E5B4-01C4D25ED8C0}"/>
              </a:ext>
            </a:extLst>
          </p:cNvPr>
          <p:cNvSpPr txBox="1"/>
          <p:nvPr/>
        </p:nvSpPr>
        <p:spPr>
          <a:xfrm>
            <a:off x="220025" y="245618"/>
            <a:ext cx="6727371" cy="646331"/>
          </a:xfrm>
          <a:prstGeom prst="rect">
            <a:avLst/>
          </a:prstGeom>
          <a:noFill/>
        </p:spPr>
        <p:txBody>
          <a:bodyPr wrap="square">
            <a:spAutoFit/>
          </a:bodyPr>
          <a:lstStyle/>
          <a:p>
            <a:r>
              <a:rPr lang="en-IE" sz="3600" b="1" dirty="0">
                <a:solidFill>
                  <a:schemeClr val="accent1">
                    <a:lumMod val="50000"/>
                  </a:schemeClr>
                </a:solidFill>
              </a:rPr>
              <a:t>Water Quality sampling in rivers</a:t>
            </a:r>
            <a:endParaRPr lang="en-IE" sz="3600" dirty="0"/>
          </a:p>
        </p:txBody>
      </p:sp>
      <p:pic>
        <p:nvPicPr>
          <p:cNvPr id="8" name="Picture 7">
            <a:extLst>
              <a:ext uri="{FF2B5EF4-FFF2-40B4-BE49-F238E27FC236}">
                <a16:creationId xmlns:a16="http://schemas.microsoft.com/office/drawing/2014/main" id="{C00DBB5A-0516-A625-28D3-3DA2B63E3DD0}"/>
              </a:ext>
            </a:extLst>
          </p:cNvPr>
          <p:cNvPicPr>
            <a:picLocks noChangeAspect="1"/>
          </p:cNvPicPr>
          <p:nvPr/>
        </p:nvPicPr>
        <p:blipFill>
          <a:blip r:embed="rId4"/>
          <a:stretch>
            <a:fillRect/>
          </a:stretch>
        </p:blipFill>
        <p:spPr>
          <a:xfrm>
            <a:off x="5814949" y="2446578"/>
            <a:ext cx="3141987" cy="2380293"/>
          </a:xfrm>
          <a:prstGeom prst="rect">
            <a:avLst/>
          </a:prstGeom>
        </p:spPr>
      </p:pic>
      <p:sp>
        <p:nvSpPr>
          <p:cNvPr id="10" name="TextBox 9">
            <a:extLst>
              <a:ext uri="{FF2B5EF4-FFF2-40B4-BE49-F238E27FC236}">
                <a16:creationId xmlns:a16="http://schemas.microsoft.com/office/drawing/2014/main" id="{052C4423-90A0-30C3-197D-6E230B217EF3}"/>
              </a:ext>
            </a:extLst>
          </p:cNvPr>
          <p:cNvSpPr txBox="1"/>
          <p:nvPr/>
        </p:nvSpPr>
        <p:spPr>
          <a:xfrm>
            <a:off x="315686" y="5208844"/>
            <a:ext cx="8153400" cy="954107"/>
          </a:xfrm>
          <a:prstGeom prst="rect">
            <a:avLst/>
          </a:prstGeom>
          <a:noFill/>
        </p:spPr>
        <p:txBody>
          <a:bodyPr wrap="square">
            <a:spAutoFit/>
          </a:bodyPr>
          <a:lstStyle/>
          <a:p>
            <a:r>
              <a:rPr lang="en-IE" sz="2800" dirty="0"/>
              <a:t>But…. Physio-chemical and chemical monitoring is also used on a limited number of rivers and lakes.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4FDE8C-21B8-4D45-8FD9-36CE24E2D844}" type="slidenum">
              <a:rPr lang="en-IE" smtClean="0"/>
              <a:pPr/>
              <a:t>13</a:t>
            </a:fld>
            <a:endParaRPr lang="en-IE"/>
          </a:p>
        </p:txBody>
      </p:sp>
      <p:sp>
        <p:nvSpPr>
          <p:cNvPr id="3" name="TextBox 2">
            <a:extLst>
              <a:ext uri="{FF2B5EF4-FFF2-40B4-BE49-F238E27FC236}">
                <a16:creationId xmlns:a16="http://schemas.microsoft.com/office/drawing/2014/main" id="{3770AA77-7465-4239-A720-03202D020BAF}"/>
              </a:ext>
            </a:extLst>
          </p:cNvPr>
          <p:cNvSpPr txBox="1"/>
          <p:nvPr/>
        </p:nvSpPr>
        <p:spPr>
          <a:xfrm>
            <a:off x="231819" y="947549"/>
            <a:ext cx="8680361" cy="6186309"/>
          </a:xfrm>
          <a:prstGeom prst="rect">
            <a:avLst/>
          </a:prstGeom>
          <a:noFill/>
        </p:spPr>
        <p:txBody>
          <a:bodyPr wrap="square" rtlCol="0">
            <a:spAutoFit/>
          </a:bodyPr>
          <a:lstStyle/>
          <a:p>
            <a:pPr>
              <a:spcBef>
                <a:spcPts val="600"/>
              </a:spcBef>
              <a:spcAft>
                <a:spcPts val="600"/>
              </a:spcAft>
            </a:pPr>
            <a:r>
              <a:rPr lang="en-IE" sz="2000" b="1" dirty="0"/>
              <a:t>Nutrients dissolved in water</a:t>
            </a:r>
            <a:endParaRPr lang="en-IE" sz="2000" dirty="0"/>
          </a:p>
          <a:p>
            <a:endParaRPr lang="en-IE" sz="2000" dirty="0"/>
          </a:p>
          <a:p>
            <a:endParaRPr lang="en-IE" sz="2000" dirty="0"/>
          </a:p>
          <a:p>
            <a:endParaRPr lang="en-IE" sz="2000" dirty="0"/>
          </a:p>
          <a:p>
            <a:pPr>
              <a:spcBef>
                <a:spcPts val="600"/>
              </a:spcBef>
              <a:spcAft>
                <a:spcPts val="600"/>
              </a:spcAft>
            </a:pPr>
            <a:r>
              <a:rPr lang="en-IE" sz="2000" b="1" dirty="0"/>
              <a:t>pH</a:t>
            </a:r>
          </a:p>
          <a:p>
            <a:pPr>
              <a:spcAft>
                <a:spcPts val="600"/>
              </a:spcAft>
            </a:pPr>
            <a:endParaRPr lang="en-IE" sz="2000" dirty="0"/>
          </a:p>
          <a:p>
            <a:pPr>
              <a:spcAft>
                <a:spcPts val="600"/>
              </a:spcAft>
            </a:pPr>
            <a:endParaRPr lang="en-IE" sz="2000" dirty="0"/>
          </a:p>
          <a:p>
            <a:pPr>
              <a:spcAft>
                <a:spcPts val="600"/>
              </a:spcAft>
            </a:pPr>
            <a:endParaRPr lang="en-IE" sz="800" dirty="0"/>
          </a:p>
          <a:p>
            <a:pPr>
              <a:spcBef>
                <a:spcPts val="600"/>
              </a:spcBef>
              <a:spcAft>
                <a:spcPts val="600"/>
              </a:spcAft>
            </a:pPr>
            <a:r>
              <a:rPr lang="en-IE" sz="2000" b="1" dirty="0"/>
              <a:t>Oxygen</a:t>
            </a:r>
          </a:p>
          <a:p>
            <a:pPr marL="342900" indent="-342900">
              <a:spcBef>
                <a:spcPts val="600"/>
              </a:spcBef>
              <a:spcAft>
                <a:spcPts val="600"/>
              </a:spcAft>
              <a:buFont typeface="Arial" panose="020B0604020202020204" pitchFamily="34" charset="0"/>
              <a:buChar char="•"/>
            </a:pPr>
            <a:endParaRPr lang="en-IE" sz="2000" b="1" dirty="0"/>
          </a:p>
          <a:p>
            <a:pPr marL="342900" indent="-342900">
              <a:spcBef>
                <a:spcPts val="600"/>
              </a:spcBef>
              <a:spcAft>
                <a:spcPts val="600"/>
              </a:spcAft>
              <a:buFont typeface="Arial" panose="020B0604020202020204" pitchFamily="34" charset="0"/>
              <a:buChar char="•"/>
            </a:pPr>
            <a:endParaRPr lang="en-IE" sz="2000" b="1" dirty="0"/>
          </a:p>
          <a:p>
            <a:pPr>
              <a:spcAft>
                <a:spcPts val="600"/>
              </a:spcAft>
            </a:pPr>
            <a:endParaRPr lang="en-IE" sz="800" dirty="0"/>
          </a:p>
          <a:p>
            <a:pPr>
              <a:spcBef>
                <a:spcPts val="600"/>
              </a:spcBef>
              <a:spcAft>
                <a:spcPts val="600"/>
              </a:spcAft>
            </a:pPr>
            <a:r>
              <a:rPr lang="en-IE" sz="2000" b="1" dirty="0"/>
              <a:t>Toxic chemicals</a:t>
            </a:r>
          </a:p>
          <a:p>
            <a:pPr marL="269875" indent="-269875">
              <a:spcBef>
                <a:spcPts val="600"/>
              </a:spcBef>
              <a:spcAft>
                <a:spcPts val="600"/>
              </a:spcAft>
              <a:buFont typeface="Arial" pitchFamily="34" charset="0"/>
              <a:buChar char="•"/>
            </a:pPr>
            <a:endParaRPr lang="en-IE" sz="2000" b="1" dirty="0"/>
          </a:p>
          <a:p>
            <a:pPr marL="269875" indent="-269875">
              <a:spcBef>
                <a:spcPts val="600"/>
              </a:spcBef>
              <a:spcAft>
                <a:spcPts val="600"/>
              </a:spcAft>
              <a:buFont typeface="Arial" pitchFamily="34" charset="0"/>
              <a:buChar char="•"/>
            </a:pPr>
            <a:endParaRPr lang="en-IE" sz="2000" b="1" dirty="0"/>
          </a:p>
          <a:p>
            <a:pPr marL="269875" indent="-269875">
              <a:spcBef>
                <a:spcPts val="600"/>
              </a:spcBef>
              <a:spcAft>
                <a:spcPts val="600"/>
              </a:spcAft>
              <a:buFont typeface="Arial" pitchFamily="34" charset="0"/>
              <a:buChar char="•"/>
            </a:pPr>
            <a:endParaRPr lang="en-IE" sz="2000" b="1" dirty="0"/>
          </a:p>
        </p:txBody>
      </p:sp>
      <p:sp>
        <p:nvSpPr>
          <p:cNvPr id="4" name="TextBox 3">
            <a:extLst>
              <a:ext uri="{FF2B5EF4-FFF2-40B4-BE49-F238E27FC236}">
                <a16:creationId xmlns:a16="http://schemas.microsoft.com/office/drawing/2014/main" id="{94BD118F-6E8F-4B1D-8734-149EDA70E6AC}"/>
              </a:ext>
            </a:extLst>
          </p:cNvPr>
          <p:cNvSpPr txBox="1"/>
          <p:nvPr/>
        </p:nvSpPr>
        <p:spPr>
          <a:xfrm>
            <a:off x="120235" y="249102"/>
            <a:ext cx="7791718" cy="584775"/>
          </a:xfrm>
          <a:prstGeom prst="rect">
            <a:avLst/>
          </a:prstGeom>
          <a:noFill/>
        </p:spPr>
        <p:txBody>
          <a:bodyPr wrap="square" rtlCol="0">
            <a:spAutoFit/>
          </a:bodyPr>
          <a:lstStyle/>
          <a:p>
            <a:r>
              <a:rPr lang="en-IE" sz="3200" b="1" dirty="0">
                <a:solidFill>
                  <a:schemeClr val="accent1">
                    <a:lumMod val="50000"/>
                  </a:schemeClr>
                </a:solidFill>
              </a:rPr>
              <a:t>Physio-chemical monitoring measures</a:t>
            </a:r>
          </a:p>
        </p:txBody>
      </p:sp>
      <p:sp>
        <p:nvSpPr>
          <p:cNvPr id="5" name="TextBox 4">
            <a:extLst>
              <a:ext uri="{FF2B5EF4-FFF2-40B4-BE49-F238E27FC236}">
                <a16:creationId xmlns:a16="http://schemas.microsoft.com/office/drawing/2014/main" id="{F4636014-7A36-417A-B043-A987E100448F}"/>
              </a:ext>
            </a:extLst>
          </p:cNvPr>
          <p:cNvSpPr txBox="1"/>
          <p:nvPr/>
        </p:nvSpPr>
        <p:spPr>
          <a:xfrm>
            <a:off x="231818" y="1322831"/>
            <a:ext cx="8680361" cy="1015663"/>
          </a:xfrm>
          <a:prstGeom prst="rect">
            <a:avLst/>
          </a:prstGeom>
          <a:noFill/>
        </p:spPr>
        <p:txBody>
          <a:bodyPr wrap="square" rtlCol="0">
            <a:spAutoFit/>
          </a:bodyPr>
          <a:lstStyle/>
          <a:p>
            <a:r>
              <a:rPr lang="en-IE" sz="2000" dirty="0"/>
              <a:t>The main nutrients are nitrogen (N) and phosphorus (P). They have a big influence on ecological status. Too much of these can cause nutrient pollution and reduce ecological status. </a:t>
            </a:r>
          </a:p>
        </p:txBody>
      </p:sp>
      <p:grpSp>
        <p:nvGrpSpPr>
          <p:cNvPr id="11" name="Group 10">
            <a:extLst>
              <a:ext uri="{FF2B5EF4-FFF2-40B4-BE49-F238E27FC236}">
                <a16:creationId xmlns:a16="http://schemas.microsoft.com/office/drawing/2014/main" id="{5E570324-E144-481E-9410-1DF06F0F5851}"/>
              </a:ext>
            </a:extLst>
          </p:cNvPr>
          <p:cNvGrpSpPr/>
          <p:nvPr/>
        </p:nvGrpSpPr>
        <p:grpSpPr>
          <a:xfrm>
            <a:off x="231818" y="2384152"/>
            <a:ext cx="8708477" cy="1268116"/>
            <a:chOff x="231818" y="2384152"/>
            <a:chExt cx="8708477" cy="1268116"/>
          </a:xfrm>
        </p:grpSpPr>
        <p:sp>
          <p:nvSpPr>
            <p:cNvPr id="7" name="TextBox 6">
              <a:extLst>
                <a:ext uri="{FF2B5EF4-FFF2-40B4-BE49-F238E27FC236}">
                  <a16:creationId xmlns:a16="http://schemas.microsoft.com/office/drawing/2014/main" id="{0F1883BB-5C80-49D7-BA8E-0136D93E48FA}"/>
                </a:ext>
              </a:extLst>
            </p:cNvPr>
            <p:cNvSpPr txBox="1"/>
            <p:nvPr/>
          </p:nvSpPr>
          <p:spPr>
            <a:xfrm>
              <a:off x="231818" y="2944382"/>
              <a:ext cx="8708477" cy="707886"/>
            </a:xfrm>
            <a:prstGeom prst="rect">
              <a:avLst/>
            </a:prstGeom>
            <a:noFill/>
          </p:spPr>
          <p:txBody>
            <a:bodyPr wrap="square" rtlCol="0">
              <a:spAutoFit/>
            </a:bodyPr>
            <a:lstStyle/>
            <a:p>
              <a:r>
                <a:rPr lang="en-IE" sz="2000" dirty="0"/>
                <a:t>A measure of acidity (&lt;7) / alkalinity (&gt;7).  Increases in acidity can have a big impact on life in rivers  and lakes.  This a form of pollution known as acidification. </a:t>
              </a:r>
            </a:p>
          </p:txBody>
        </p:sp>
        <p:pic>
          <p:nvPicPr>
            <p:cNvPr id="8" name="Picture 7" descr="Chart&#10;&#10;Description automatically generated with medium confidence">
              <a:extLst>
                <a:ext uri="{FF2B5EF4-FFF2-40B4-BE49-F238E27FC236}">
                  <a16:creationId xmlns:a16="http://schemas.microsoft.com/office/drawing/2014/main" id="{7996AE26-CA7E-4457-AB75-745E1E372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9198" y="2384152"/>
              <a:ext cx="4045599" cy="526281"/>
            </a:xfrm>
            <a:prstGeom prst="rect">
              <a:avLst/>
            </a:prstGeom>
          </p:spPr>
        </p:pic>
      </p:grpSp>
      <p:sp>
        <p:nvSpPr>
          <p:cNvPr id="9" name="TextBox 8">
            <a:extLst>
              <a:ext uri="{FF2B5EF4-FFF2-40B4-BE49-F238E27FC236}">
                <a16:creationId xmlns:a16="http://schemas.microsoft.com/office/drawing/2014/main" id="{71CE388B-B573-44C5-A584-8F66706E7724}"/>
              </a:ext>
            </a:extLst>
          </p:cNvPr>
          <p:cNvSpPr txBox="1"/>
          <p:nvPr/>
        </p:nvSpPr>
        <p:spPr>
          <a:xfrm>
            <a:off x="231818" y="4187388"/>
            <a:ext cx="8483096" cy="1015663"/>
          </a:xfrm>
          <a:prstGeom prst="rect">
            <a:avLst/>
          </a:prstGeom>
          <a:noFill/>
        </p:spPr>
        <p:txBody>
          <a:bodyPr wrap="square" rtlCol="0">
            <a:spAutoFit/>
          </a:bodyPr>
          <a:lstStyle/>
          <a:p>
            <a:pPr>
              <a:spcAft>
                <a:spcPts val="600"/>
              </a:spcAft>
            </a:pPr>
            <a:r>
              <a:rPr lang="en-IE" sz="2000" dirty="0"/>
              <a:t>The amount of O</a:t>
            </a:r>
            <a:r>
              <a:rPr lang="en-IE" sz="2000" baseline="-25000" dirty="0"/>
              <a:t>2</a:t>
            </a:r>
            <a:r>
              <a:rPr lang="en-IE" sz="2000" dirty="0"/>
              <a:t> dissolved in water  is a good indicator of how clean the water is. However, O</a:t>
            </a:r>
            <a:r>
              <a:rPr lang="en-IE" sz="2000" baseline="-25000" dirty="0"/>
              <a:t>2</a:t>
            </a:r>
            <a:r>
              <a:rPr lang="en-IE" sz="2000" dirty="0"/>
              <a:t> levels can vary a lot, so  rather than measure O</a:t>
            </a:r>
            <a:r>
              <a:rPr lang="en-IE" sz="2000" baseline="-25000" dirty="0"/>
              <a:t>2</a:t>
            </a:r>
            <a:r>
              <a:rPr lang="en-IE" sz="2000" dirty="0"/>
              <a:t> directly, invertebrate bio-indicators can give a much better idea of O</a:t>
            </a:r>
            <a:r>
              <a:rPr lang="en-IE" sz="2000" baseline="-25000" dirty="0"/>
              <a:t>2</a:t>
            </a:r>
            <a:r>
              <a:rPr lang="en-IE" sz="2000" dirty="0"/>
              <a:t> levels in water. </a:t>
            </a:r>
          </a:p>
        </p:txBody>
      </p:sp>
      <p:grpSp>
        <p:nvGrpSpPr>
          <p:cNvPr id="18" name="Group 17">
            <a:extLst>
              <a:ext uri="{FF2B5EF4-FFF2-40B4-BE49-F238E27FC236}">
                <a16:creationId xmlns:a16="http://schemas.microsoft.com/office/drawing/2014/main" id="{ED472573-753E-45CE-8B54-09D48B6AC706}"/>
              </a:ext>
            </a:extLst>
          </p:cNvPr>
          <p:cNvGrpSpPr/>
          <p:nvPr/>
        </p:nvGrpSpPr>
        <p:grpSpPr>
          <a:xfrm>
            <a:off x="203704" y="4925911"/>
            <a:ext cx="8483097" cy="1800650"/>
            <a:chOff x="203704" y="4925911"/>
            <a:chExt cx="8483097" cy="1800650"/>
          </a:xfrm>
        </p:grpSpPr>
        <p:sp>
          <p:nvSpPr>
            <p:cNvPr id="10" name="TextBox 9">
              <a:extLst>
                <a:ext uri="{FF2B5EF4-FFF2-40B4-BE49-F238E27FC236}">
                  <a16:creationId xmlns:a16="http://schemas.microsoft.com/office/drawing/2014/main" id="{96BA8C69-3A29-467A-A721-0410C691EBF1}"/>
                </a:ext>
              </a:extLst>
            </p:cNvPr>
            <p:cNvSpPr txBox="1"/>
            <p:nvPr/>
          </p:nvSpPr>
          <p:spPr>
            <a:xfrm>
              <a:off x="203704" y="5710898"/>
              <a:ext cx="8483096" cy="1015663"/>
            </a:xfrm>
            <a:prstGeom prst="rect">
              <a:avLst/>
            </a:prstGeom>
            <a:noFill/>
          </p:spPr>
          <p:txBody>
            <a:bodyPr wrap="square" rtlCol="0">
              <a:spAutoFit/>
            </a:bodyPr>
            <a:lstStyle/>
            <a:p>
              <a:r>
                <a:rPr lang="en-IE" sz="2000" dirty="0"/>
                <a:t>These include chemicals that would never be found naturally in surface waters, for example pesticides like cypermethrin, an insecticide used in agriculture and forestry.</a:t>
              </a:r>
            </a:p>
          </p:txBody>
        </p:sp>
        <p:pic>
          <p:nvPicPr>
            <p:cNvPr id="17" name="Picture 16" descr="A picture containing shape&#10;&#10;Description automatically generated">
              <a:extLst>
                <a:ext uri="{FF2B5EF4-FFF2-40B4-BE49-F238E27FC236}">
                  <a16:creationId xmlns:a16="http://schemas.microsoft.com/office/drawing/2014/main" id="{15C2E6EF-DA0D-4E76-90F3-7603F797DD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1527"/>
            <a:stretch/>
          </p:blipFill>
          <p:spPr>
            <a:xfrm>
              <a:off x="7764909" y="4925911"/>
              <a:ext cx="921892" cy="818001"/>
            </a:xfrm>
            <a:prstGeom prst="rect">
              <a:avLst/>
            </a:prstGeom>
          </p:spPr>
        </p:pic>
      </p:grpSp>
    </p:spTree>
    <p:extLst>
      <p:ext uri="{BB962C8B-B14F-4D97-AF65-F5344CB8AC3E}">
        <p14:creationId xmlns:p14="http://schemas.microsoft.com/office/powerpoint/2010/main" val="342353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4FDE8C-21B8-4D45-8FD9-36CE24E2D844}" type="slidenum">
              <a:rPr lang="en-IE" smtClean="0"/>
              <a:pPr/>
              <a:t>14</a:t>
            </a:fld>
            <a:endParaRPr lang="en-IE"/>
          </a:p>
        </p:txBody>
      </p:sp>
      <p:sp>
        <p:nvSpPr>
          <p:cNvPr id="3" name="TextBox 2"/>
          <p:cNvSpPr txBox="1"/>
          <p:nvPr/>
        </p:nvSpPr>
        <p:spPr>
          <a:xfrm>
            <a:off x="333375" y="213757"/>
            <a:ext cx="4530662" cy="646331"/>
          </a:xfrm>
          <a:prstGeom prst="rect">
            <a:avLst/>
          </a:prstGeom>
          <a:noFill/>
        </p:spPr>
        <p:txBody>
          <a:bodyPr wrap="square" rtlCol="0">
            <a:spAutoFit/>
          </a:bodyPr>
          <a:lstStyle/>
          <a:p>
            <a:r>
              <a:rPr lang="en-IE" sz="3600" b="1" dirty="0" err="1">
                <a:solidFill>
                  <a:schemeClr val="accent1">
                    <a:lumMod val="50000"/>
                  </a:schemeClr>
                </a:solidFill>
              </a:rPr>
              <a:t>Hydromorphology</a:t>
            </a:r>
            <a:endParaRPr lang="en-IE" sz="3600" b="1" dirty="0">
              <a:solidFill>
                <a:schemeClr val="accent1">
                  <a:lumMod val="50000"/>
                </a:schemeClr>
              </a:solidFill>
            </a:endParaRPr>
          </a:p>
        </p:txBody>
      </p:sp>
      <p:pic>
        <p:nvPicPr>
          <p:cNvPr id="7" name="Picture 2" descr="C:\Users\Tom\Documents\Tom's Documents\Maigue Trust\Catchment images\IMG_2121.JPG"/>
          <p:cNvPicPr>
            <a:picLocks noChangeAspect="1" noChangeArrowheads="1"/>
          </p:cNvPicPr>
          <p:nvPr/>
        </p:nvPicPr>
        <p:blipFill>
          <a:blip r:embed="rId3" cstate="print"/>
          <a:srcRect/>
          <a:stretch>
            <a:fillRect/>
          </a:stretch>
        </p:blipFill>
        <p:spPr bwMode="auto">
          <a:xfrm>
            <a:off x="4169276" y="3042177"/>
            <a:ext cx="4802754" cy="3602066"/>
          </a:xfrm>
          <a:prstGeom prst="rect">
            <a:avLst/>
          </a:prstGeom>
          <a:noFill/>
        </p:spPr>
      </p:pic>
      <p:sp>
        <p:nvSpPr>
          <p:cNvPr id="8" name="TextBox 7"/>
          <p:cNvSpPr txBox="1"/>
          <p:nvPr/>
        </p:nvSpPr>
        <p:spPr>
          <a:xfrm>
            <a:off x="352302" y="3042177"/>
            <a:ext cx="3703071" cy="3785652"/>
          </a:xfrm>
          <a:prstGeom prst="rect">
            <a:avLst/>
          </a:prstGeom>
          <a:noFill/>
        </p:spPr>
        <p:txBody>
          <a:bodyPr wrap="square" rtlCol="0">
            <a:spAutoFit/>
          </a:bodyPr>
          <a:lstStyle/>
          <a:p>
            <a:r>
              <a:rPr lang="en-IE" sz="2400" dirty="0"/>
              <a:t>In this river the bank has been highly modified. </a:t>
            </a:r>
          </a:p>
          <a:p>
            <a:r>
              <a:rPr lang="en-IE" sz="2400" dirty="0"/>
              <a:t>The bankside vegetation has been stripped away and the natural slope of the banks has been made steeper, leaving it prone to </a:t>
            </a:r>
            <a:r>
              <a:rPr lang="en-IE" sz="2400" b="1" dirty="0"/>
              <a:t>erosion</a:t>
            </a:r>
            <a:r>
              <a:rPr lang="en-IE" sz="2400" dirty="0"/>
              <a:t> and </a:t>
            </a:r>
            <a:r>
              <a:rPr lang="en-IE" sz="2400" b="1" dirty="0"/>
              <a:t>increasing run-off of nutrients and sediment in the water</a:t>
            </a:r>
          </a:p>
        </p:txBody>
      </p:sp>
      <p:grpSp>
        <p:nvGrpSpPr>
          <p:cNvPr id="5" name="Group 4">
            <a:extLst>
              <a:ext uri="{FF2B5EF4-FFF2-40B4-BE49-F238E27FC236}">
                <a16:creationId xmlns:a16="http://schemas.microsoft.com/office/drawing/2014/main" id="{8236AF5F-6178-48B9-9E5C-67A2DD58A6FE}"/>
              </a:ext>
            </a:extLst>
          </p:cNvPr>
          <p:cNvGrpSpPr/>
          <p:nvPr/>
        </p:nvGrpSpPr>
        <p:grpSpPr>
          <a:xfrm>
            <a:off x="171967" y="967574"/>
            <a:ext cx="8800063" cy="1942010"/>
            <a:chOff x="180975" y="1098993"/>
            <a:chExt cx="8800063" cy="1469164"/>
          </a:xfrm>
        </p:grpSpPr>
        <p:sp>
          <p:nvSpPr>
            <p:cNvPr id="4" name="TextBox 3"/>
            <p:cNvSpPr txBox="1"/>
            <p:nvPr/>
          </p:nvSpPr>
          <p:spPr>
            <a:xfrm>
              <a:off x="180975" y="1098993"/>
              <a:ext cx="8800063" cy="1187475"/>
            </a:xfrm>
            <a:prstGeom prst="rect">
              <a:avLst/>
            </a:prstGeom>
            <a:noFill/>
          </p:spPr>
          <p:txBody>
            <a:bodyPr wrap="square" rtlCol="0">
              <a:spAutoFit/>
            </a:bodyPr>
            <a:lstStyle/>
            <a:p>
              <a:r>
                <a:rPr lang="en-IE" sz="2400" dirty="0"/>
                <a:t>Refers to the </a:t>
              </a:r>
              <a:r>
                <a:rPr lang="en-IE" sz="2400" b="1" dirty="0"/>
                <a:t>shape</a:t>
              </a:r>
              <a:r>
                <a:rPr lang="en-IE" sz="2400" dirty="0"/>
                <a:t> (morphology) of the river or lake. </a:t>
              </a:r>
            </a:p>
            <a:p>
              <a:pPr marL="987425" indent="-361950">
                <a:buFont typeface="Arial" panose="020B0604020202020204" pitchFamily="34" charset="0"/>
                <a:buChar char="•"/>
              </a:pPr>
              <a:r>
                <a:rPr lang="en-IE" sz="2400" dirty="0"/>
                <a:t>Is it still natural or has it been modified by drainage or other activities?  </a:t>
              </a:r>
            </a:p>
            <a:p>
              <a:pPr marL="987425" indent="-361950">
                <a:buFont typeface="Arial" panose="020B0604020202020204" pitchFamily="34" charset="0"/>
                <a:buChar char="•"/>
              </a:pPr>
              <a:r>
                <a:rPr lang="en-IE" sz="2400" dirty="0"/>
                <a:t>Are there barriers on the river that prevent fish migration?</a:t>
              </a:r>
            </a:p>
          </p:txBody>
        </p:sp>
        <p:sp>
          <p:nvSpPr>
            <p:cNvPr id="9" name="TextBox 8"/>
            <p:cNvSpPr txBox="1"/>
            <p:nvPr/>
          </p:nvSpPr>
          <p:spPr>
            <a:xfrm>
              <a:off x="361310" y="2218899"/>
              <a:ext cx="7632474" cy="349258"/>
            </a:xfrm>
            <a:prstGeom prst="rect">
              <a:avLst/>
            </a:prstGeom>
            <a:noFill/>
          </p:spPr>
          <p:txBody>
            <a:bodyPr wrap="none" rtlCol="0">
              <a:spAutoFit/>
            </a:bodyPr>
            <a:lstStyle/>
            <a:p>
              <a:r>
                <a:rPr lang="en-IE" sz="2400" b="1" i="1" dirty="0">
                  <a:solidFill>
                    <a:schemeClr val="accent1">
                      <a:lumMod val="50000"/>
                    </a:schemeClr>
                  </a:solidFill>
                </a:rPr>
                <a:t>Is important in determining the ecological status of a river</a:t>
              </a:r>
              <a:r>
                <a:rPr lang="en-IE" sz="2000"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4FDE8C-21B8-4D45-8FD9-36CE24E2D844}" type="slidenum">
              <a:rPr lang="en-IE" smtClean="0"/>
              <a:pPr/>
              <a:t>15</a:t>
            </a:fld>
            <a:endParaRPr lang="en-IE"/>
          </a:p>
        </p:txBody>
      </p:sp>
      <p:pic>
        <p:nvPicPr>
          <p:cNvPr id="3" name="Picture 2" descr="Camoge upstream of bridge Hospital to L.Gur July 2019JPG.jpg"/>
          <p:cNvPicPr>
            <a:picLocks noChangeAspect="1"/>
          </p:cNvPicPr>
          <p:nvPr/>
        </p:nvPicPr>
        <p:blipFill>
          <a:blip r:embed="rId3" cstate="print"/>
          <a:stretch>
            <a:fillRect/>
          </a:stretch>
        </p:blipFill>
        <p:spPr>
          <a:xfrm>
            <a:off x="176102" y="1013349"/>
            <a:ext cx="8686800" cy="5791200"/>
          </a:xfrm>
          <a:prstGeom prst="rect">
            <a:avLst/>
          </a:prstGeom>
          <a:ln w="57150">
            <a:noFill/>
          </a:ln>
        </p:spPr>
      </p:pic>
      <p:cxnSp>
        <p:nvCxnSpPr>
          <p:cNvPr id="5" name="Straight Connector 4"/>
          <p:cNvCxnSpPr/>
          <p:nvPr/>
        </p:nvCxnSpPr>
        <p:spPr>
          <a:xfrm flipH="1">
            <a:off x="4607943" y="3777537"/>
            <a:ext cx="3890513" cy="25965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1800853" y="4912688"/>
            <a:ext cx="2907102" cy="15096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914400" y="2786332"/>
            <a:ext cx="940279" cy="2208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76954" y="158098"/>
            <a:ext cx="8990091" cy="2677656"/>
            <a:chOff x="155276" y="163902"/>
            <a:chExt cx="8798224" cy="2677656"/>
          </a:xfrm>
        </p:grpSpPr>
        <p:sp>
          <p:nvSpPr>
            <p:cNvPr id="12" name="TextBox 11"/>
            <p:cNvSpPr txBox="1"/>
            <p:nvPr/>
          </p:nvSpPr>
          <p:spPr>
            <a:xfrm>
              <a:off x="155276" y="163902"/>
              <a:ext cx="8798224" cy="2677656"/>
            </a:xfrm>
            <a:prstGeom prst="rect">
              <a:avLst/>
            </a:prstGeom>
            <a:solidFill>
              <a:schemeClr val="bg1"/>
            </a:solidFill>
          </p:spPr>
          <p:txBody>
            <a:bodyPr wrap="square" rtlCol="0">
              <a:spAutoFit/>
            </a:bodyPr>
            <a:lstStyle/>
            <a:p>
              <a:r>
                <a:rPr lang="en-IE" sz="2400" dirty="0"/>
                <a:t>This river was modified by arterial drainage to improve drainage of the agricultural land along its banks: - the bed of the river was dug out and widened-very steep banks now. It has an unnatural cross-section</a:t>
              </a:r>
            </a:p>
            <a:p>
              <a:pPr>
                <a:buFont typeface="Arial" pitchFamily="34" charset="0"/>
                <a:buChar char="•"/>
              </a:pPr>
              <a:r>
                <a:rPr lang="en-IE" sz="2400" dirty="0"/>
                <a:t>Course of the river was straightened</a:t>
              </a:r>
            </a:p>
            <a:p>
              <a:pPr>
                <a:buFont typeface="Arial" pitchFamily="34" charset="0"/>
                <a:buChar char="•"/>
              </a:pPr>
              <a:r>
                <a:rPr lang="en-IE" sz="2400" dirty="0"/>
                <a:t>Water level is much shallower and the river is silting up.  </a:t>
              </a:r>
            </a:p>
            <a:p>
              <a:pPr>
                <a:buFont typeface="Arial" pitchFamily="34" charset="0"/>
                <a:buChar char="•"/>
              </a:pPr>
              <a:r>
                <a:rPr lang="en-IE" sz="2400" dirty="0"/>
                <a:t>The river is slowly reversing the changes made to it, so it needs constant maintenance </a:t>
              </a:r>
            </a:p>
          </p:txBody>
        </p:sp>
        <p:grpSp>
          <p:nvGrpSpPr>
            <p:cNvPr id="26" name="Group 25"/>
            <p:cNvGrpSpPr/>
            <p:nvPr/>
          </p:nvGrpSpPr>
          <p:grpSpPr>
            <a:xfrm>
              <a:off x="6649869" y="1221406"/>
              <a:ext cx="1388504" cy="451320"/>
              <a:chOff x="9569540" y="848824"/>
              <a:chExt cx="1388504" cy="451320"/>
            </a:xfrm>
          </p:grpSpPr>
          <p:sp>
            <p:nvSpPr>
              <p:cNvPr id="16" name="Freeform 15"/>
              <p:cNvSpPr/>
              <p:nvPr/>
            </p:nvSpPr>
            <p:spPr>
              <a:xfrm>
                <a:off x="9794066" y="1185455"/>
                <a:ext cx="974785" cy="112142"/>
              </a:xfrm>
              <a:custGeom>
                <a:avLst/>
                <a:gdLst>
                  <a:gd name="connsiteX0" fmla="*/ 0 w 2769080"/>
                  <a:gd name="connsiteY0" fmla="*/ 25879 h 293298"/>
                  <a:gd name="connsiteX1" fmla="*/ 2769080 w 2769080"/>
                  <a:gd name="connsiteY1" fmla="*/ 0 h 293298"/>
                  <a:gd name="connsiteX2" fmla="*/ 2579298 w 2769080"/>
                  <a:gd name="connsiteY2" fmla="*/ 267419 h 293298"/>
                  <a:gd name="connsiteX3" fmla="*/ 155276 w 2769080"/>
                  <a:gd name="connsiteY3" fmla="*/ 293298 h 293298"/>
                  <a:gd name="connsiteX4" fmla="*/ 0 w 2769080"/>
                  <a:gd name="connsiteY4" fmla="*/ 25879 h 293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080" h="293298">
                    <a:moveTo>
                      <a:pt x="0" y="25879"/>
                    </a:moveTo>
                    <a:lnTo>
                      <a:pt x="2769080" y="0"/>
                    </a:lnTo>
                    <a:lnTo>
                      <a:pt x="2579298" y="267419"/>
                    </a:lnTo>
                    <a:lnTo>
                      <a:pt x="155276" y="293298"/>
                    </a:lnTo>
                    <a:lnTo>
                      <a:pt x="0" y="258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25" name="Group 24"/>
              <p:cNvGrpSpPr/>
              <p:nvPr/>
            </p:nvGrpSpPr>
            <p:grpSpPr>
              <a:xfrm>
                <a:off x="9569540" y="848824"/>
                <a:ext cx="1388504" cy="451320"/>
                <a:chOff x="9569540" y="810587"/>
                <a:chExt cx="1388504" cy="514622"/>
              </a:xfrm>
            </p:grpSpPr>
            <p:cxnSp>
              <p:nvCxnSpPr>
                <p:cNvPr id="18" name="Straight Connector 17"/>
                <p:cNvCxnSpPr/>
                <p:nvPr/>
              </p:nvCxnSpPr>
              <p:spPr>
                <a:xfrm flipV="1">
                  <a:off x="10666949" y="810587"/>
                  <a:ext cx="291095" cy="4731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flipH="1">
                  <a:off x="9794066" y="1315314"/>
                  <a:ext cx="853316" cy="98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a:stCxn id="16" idx="3"/>
                </p:cNvCxnSpPr>
                <p:nvPr/>
              </p:nvCxnSpPr>
              <p:spPr>
                <a:xfrm flipH="1" flipV="1">
                  <a:off x="9569540" y="848573"/>
                  <a:ext cx="279187" cy="473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7" name="TextBox 26"/>
          <p:cNvSpPr txBox="1"/>
          <p:nvPr/>
        </p:nvSpPr>
        <p:spPr>
          <a:xfrm>
            <a:off x="2249824" y="6404439"/>
            <a:ext cx="4916261" cy="400110"/>
          </a:xfrm>
          <a:prstGeom prst="rect">
            <a:avLst/>
          </a:prstGeom>
          <a:solidFill>
            <a:schemeClr val="bg1"/>
          </a:solidFill>
        </p:spPr>
        <p:txBody>
          <a:bodyPr wrap="square" rtlCol="0">
            <a:spAutoFit/>
          </a:bodyPr>
          <a:lstStyle/>
          <a:p>
            <a:r>
              <a:rPr lang="en-IE" sz="2000" b="1" dirty="0"/>
              <a:t>The </a:t>
            </a:r>
            <a:r>
              <a:rPr lang="en-IE" sz="2000" b="1" dirty="0" err="1"/>
              <a:t>hydromorphology</a:t>
            </a:r>
            <a:r>
              <a:rPr lang="en-IE" sz="2000" b="1" dirty="0"/>
              <a:t> of this river is ‘Poor</a:t>
            </a:r>
            <a:r>
              <a:rPr lang="en-IE"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8245" y="2429009"/>
            <a:ext cx="5099685" cy="3399790"/>
          </a:xfrm>
          <a:prstGeom prst="rect">
            <a:avLst/>
          </a:prstGeom>
          <a:ln>
            <a:solidFill>
              <a:schemeClr val="tx1">
                <a:lumMod val="75000"/>
                <a:lumOff val="25000"/>
              </a:schemeClr>
            </a:solidFill>
          </a:ln>
        </p:spPr>
      </p:pic>
      <p:sp>
        <p:nvSpPr>
          <p:cNvPr id="2" name="Slide Number Placeholder 1"/>
          <p:cNvSpPr>
            <a:spLocks noGrp="1"/>
          </p:cNvSpPr>
          <p:nvPr>
            <p:ph type="sldNum" sz="quarter" idx="12"/>
          </p:nvPr>
        </p:nvSpPr>
        <p:spPr/>
        <p:txBody>
          <a:bodyPr/>
          <a:lstStyle/>
          <a:p>
            <a:fld id="{DD4FDE8C-21B8-4D45-8FD9-36CE24E2D844}" type="slidenum">
              <a:rPr lang="en-IE" smtClean="0"/>
              <a:pPr/>
              <a:t>16</a:t>
            </a:fld>
            <a:endParaRPr lang="en-IE"/>
          </a:p>
        </p:txBody>
      </p:sp>
      <p:sp>
        <p:nvSpPr>
          <p:cNvPr id="5" name="TextBox 4"/>
          <p:cNvSpPr txBox="1"/>
          <p:nvPr/>
        </p:nvSpPr>
        <p:spPr>
          <a:xfrm>
            <a:off x="75952" y="136525"/>
            <a:ext cx="8889323" cy="2677656"/>
          </a:xfrm>
          <a:prstGeom prst="rect">
            <a:avLst/>
          </a:prstGeom>
          <a:noFill/>
        </p:spPr>
        <p:txBody>
          <a:bodyPr wrap="square" rtlCol="0">
            <a:spAutoFit/>
          </a:bodyPr>
          <a:lstStyle/>
          <a:p>
            <a:r>
              <a:rPr lang="en-IE" sz="2800" b="1" dirty="0" err="1"/>
              <a:t>Hydromophology</a:t>
            </a:r>
            <a:r>
              <a:rPr lang="en-IE" sz="2800" b="1" dirty="0"/>
              <a:t> is not considered in drained rivers when assessing ecological status. </a:t>
            </a:r>
          </a:p>
          <a:p>
            <a:endParaRPr lang="en-IE" sz="2800" b="1" dirty="0"/>
          </a:p>
          <a:p>
            <a:r>
              <a:rPr lang="en-IE" sz="2800" dirty="0"/>
              <a:t>It is only applied to those rivers that have not been drained and have the potential to be assigned High Ecological Status.</a:t>
            </a:r>
          </a:p>
        </p:txBody>
      </p:sp>
      <p:sp>
        <p:nvSpPr>
          <p:cNvPr id="6" name="TextBox 5"/>
          <p:cNvSpPr txBox="1"/>
          <p:nvPr/>
        </p:nvSpPr>
        <p:spPr>
          <a:xfrm>
            <a:off x="123269" y="3167673"/>
            <a:ext cx="3224976" cy="1938992"/>
          </a:xfrm>
          <a:prstGeom prst="rect">
            <a:avLst/>
          </a:prstGeom>
          <a:noFill/>
        </p:spPr>
        <p:txBody>
          <a:bodyPr wrap="square" rtlCol="0">
            <a:spAutoFit/>
          </a:bodyPr>
          <a:lstStyle/>
          <a:p>
            <a:r>
              <a:rPr lang="en-IE" sz="2400" b="1" dirty="0"/>
              <a:t>Why? </a:t>
            </a:r>
          </a:p>
          <a:p>
            <a:r>
              <a:rPr lang="en-IE" sz="2400" dirty="0"/>
              <a:t>Practically and politically it may be impossible to restore drained rivers to their original state</a:t>
            </a:r>
          </a:p>
        </p:txBody>
      </p:sp>
      <p:sp>
        <p:nvSpPr>
          <p:cNvPr id="7" name="TextBox 6"/>
          <p:cNvSpPr txBox="1"/>
          <p:nvPr/>
        </p:nvSpPr>
        <p:spPr>
          <a:xfrm>
            <a:off x="123270" y="6014064"/>
            <a:ext cx="8324660" cy="830997"/>
          </a:xfrm>
          <a:prstGeom prst="rect">
            <a:avLst/>
          </a:prstGeom>
          <a:solidFill>
            <a:schemeClr val="bg1"/>
          </a:solidFill>
        </p:spPr>
        <p:txBody>
          <a:bodyPr wrap="square" rtlCol="0">
            <a:spAutoFit/>
          </a:bodyPr>
          <a:lstStyle/>
          <a:p>
            <a:r>
              <a:rPr lang="en-IE" sz="2400" dirty="0"/>
              <a:t>However, Inland Fisheries Ireland, local groups and angling clubs do a lot to restore river habitats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F578A7-33CF-4AA1-B0E9-1E85A5733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34" y="971647"/>
            <a:ext cx="3090815" cy="688291"/>
          </a:xfrm>
          <a:prstGeom prst="rect">
            <a:avLst/>
          </a:prstGeom>
        </p:spPr>
      </p:pic>
      <p:sp>
        <p:nvSpPr>
          <p:cNvPr id="2" name="Slide Number Placeholder 1"/>
          <p:cNvSpPr>
            <a:spLocks noGrp="1"/>
          </p:cNvSpPr>
          <p:nvPr>
            <p:ph type="sldNum" sz="quarter" idx="12"/>
          </p:nvPr>
        </p:nvSpPr>
        <p:spPr/>
        <p:txBody>
          <a:bodyPr/>
          <a:lstStyle/>
          <a:p>
            <a:fld id="{DD4FDE8C-21B8-4D45-8FD9-36CE24E2D844}" type="slidenum">
              <a:rPr lang="en-IE" smtClean="0"/>
              <a:pPr/>
              <a:t>17</a:t>
            </a:fld>
            <a:endParaRPr lang="en-IE"/>
          </a:p>
        </p:txBody>
      </p:sp>
      <p:sp>
        <p:nvSpPr>
          <p:cNvPr id="3" name="Rectangle 2"/>
          <p:cNvSpPr/>
          <p:nvPr/>
        </p:nvSpPr>
        <p:spPr>
          <a:xfrm>
            <a:off x="604660" y="2994321"/>
            <a:ext cx="4908900" cy="3170099"/>
          </a:xfrm>
          <a:prstGeom prst="rect">
            <a:avLst/>
          </a:prstGeom>
        </p:spPr>
        <p:txBody>
          <a:bodyPr wrap="square">
            <a:spAutoFit/>
          </a:bodyPr>
          <a:lstStyle/>
          <a:p>
            <a:pPr marL="457200" indent="-457200">
              <a:spcBef>
                <a:spcPts val="1200"/>
              </a:spcBef>
              <a:spcAft>
                <a:spcPts val="1200"/>
              </a:spcAft>
              <a:buFont typeface="+mj-lt"/>
              <a:buAutoNum type="arabicPeriod"/>
            </a:pPr>
            <a:r>
              <a:rPr lang="en-IE" sz="2400" dirty="0"/>
              <a:t>Local Authorities, e.g. </a:t>
            </a:r>
          </a:p>
          <a:p>
            <a:pPr marL="457200" indent="-457200">
              <a:spcBef>
                <a:spcPts val="1200"/>
              </a:spcBef>
              <a:spcAft>
                <a:spcPts val="1200"/>
              </a:spcAft>
              <a:buFont typeface="+mj-lt"/>
              <a:buAutoNum type="arabicPeriod"/>
            </a:pPr>
            <a:r>
              <a:rPr lang="en-IE" sz="2400" dirty="0"/>
              <a:t>Inland Fisheries Ireland</a:t>
            </a:r>
          </a:p>
          <a:p>
            <a:pPr marL="457200" indent="-457200">
              <a:spcBef>
                <a:spcPts val="1200"/>
              </a:spcBef>
              <a:spcAft>
                <a:spcPts val="1200"/>
              </a:spcAft>
              <a:buFont typeface="+mj-lt"/>
              <a:buAutoNum type="arabicPeriod"/>
            </a:pPr>
            <a:r>
              <a:rPr lang="en-IE" sz="2400" dirty="0"/>
              <a:t>Office of Public Works </a:t>
            </a:r>
          </a:p>
          <a:p>
            <a:pPr marL="457200" indent="-457200">
              <a:spcBef>
                <a:spcPts val="1200"/>
              </a:spcBef>
              <a:spcAft>
                <a:spcPts val="1200"/>
              </a:spcAft>
              <a:buFont typeface="+mj-lt"/>
              <a:buAutoNum type="arabicPeriod"/>
            </a:pPr>
            <a:r>
              <a:rPr lang="en-IE" sz="2400" dirty="0"/>
              <a:t>Marine Institute </a:t>
            </a:r>
          </a:p>
          <a:p>
            <a:pPr marL="457200" indent="-457200">
              <a:spcBef>
                <a:spcPts val="1200"/>
              </a:spcBef>
              <a:spcAft>
                <a:spcPts val="1200"/>
              </a:spcAft>
              <a:buFont typeface="+mj-lt"/>
              <a:buAutoNum type="arabicPeriod"/>
            </a:pPr>
            <a:r>
              <a:rPr lang="en-IE" sz="2400" dirty="0"/>
              <a:t>Waterways Ireland</a:t>
            </a:r>
          </a:p>
        </p:txBody>
      </p:sp>
      <p:sp>
        <p:nvSpPr>
          <p:cNvPr id="4" name="TextBox 3"/>
          <p:cNvSpPr txBox="1"/>
          <p:nvPr/>
        </p:nvSpPr>
        <p:spPr>
          <a:xfrm>
            <a:off x="78718" y="269475"/>
            <a:ext cx="8986563" cy="584775"/>
          </a:xfrm>
          <a:prstGeom prst="rect">
            <a:avLst/>
          </a:prstGeom>
          <a:noFill/>
        </p:spPr>
        <p:txBody>
          <a:bodyPr wrap="none" rtlCol="0">
            <a:spAutoFit/>
          </a:bodyPr>
          <a:lstStyle/>
          <a:p>
            <a:pPr algn="ctr"/>
            <a:r>
              <a:rPr lang="en-IE" sz="3200" b="1" dirty="0">
                <a:solidFill>
                  <a:schemeClr val="accent1">
                    <a:lumMod val="50000"/>
                  </a:schemeClr>
                </a:solidFill>
              </a:rPr>
              <a:t>Who Does the Water Quality Monitoring in Ireland?</a:t>
            </a:r>
          </a:p>
        </p:txBody>
      </p:sp>
      <p:sp>
        <p:nvSpPr>
          <p:cNvPr id="5" name="TextBox 4"/>
          <p:cNvSpPr txBox="1"/>
          <p:nvPr/>
        </p:nvSpPr>
        <p:spPr>
          <a:xfrm>
            <a:off x="470578" y="1315793"/>
            <a:ext cx="8488365" cy="1508105"/>
          </a:xfrm>
          <a:prstGeom prst="rect">
            <a:avLst/>
          </a:prstGeom>
          <a:noFill/>
        </p:spPr>
        <p:txBody>
          <a:bodyPr wrap="square" rtlCol="0">
            <a:spAutoFit/>
          </a:bodyPr>
          <a:lstStyle/>
          <a:p>
            <a:pPr defTabSz="828675"/>
            <a:r>
              <a:rPr lang="en-IE" sz="2000" dirty="0"/>
              <a:t>				</a:t>
            </a:r>
            <a:r>
              <a:rPr lang="en-IE" sz="2400" dirty="0"/>
              <a:t>coordinates the water monitoring program, analyses the data and produces reports.</a:t>
            </a:r>
          </a:p>
          <a:p>
            <a:endParaRPr lang="en-IE" sz="2000" dirty="0"/>
          </a:p>
          <a:p>
            <a:r>
              <a:rPr lang="en-IE" sz="2400" dirty="0"/>
              <a:t>Five other agencies are involved in collecting data and monitoring:</a:t>
            </a:r>
          </a:p>
        </p:txBody>
      </p:sp>
      <p:pic>
        <p:nvPicPr>
          <p:cNvPr id="10" name="Picture 9" descr="Text&#10;&#10;Description automatically generated with low confidence">
            <a:extLst>
              <a:ext uri="{FF2B5EF4-FFF2-40B4-BE49-F238E27FC236}">
                <a16:creationId xmlns:a16="http://schemas.microsoft.com/office/drawing/2014/main" id="{146D80BF-4F54-4E8B-9FF2-E7302AD222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4059" y="2918854"/>
            <a:ext cx="2016188" cy="623277"/>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DF02F8C6-B01A-4637-99B0-3ACFCD9116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1747" y="2955287"/>
            <a:ext cx="2411653" cy="537559"/>
          </a:xfrm>
          <a:prstGeom prst="rect">
            <a:avLst/>
          </a:prstGeom>
        </p:spPr>
      </p:pic>
      <p:pic>
        <p:nvPicPr>
          <p:cNvPr id="14" name="Picture 13" descr="Text&#10;&#10;Description automatically generated">
            <a:extLst>
              <a:ext uri="{FF2B5EF4-FFF2-40B4-BE49-F238E27FC236}">
                <a16:creationId xmlns:a16="http://schemas.microsoft.com/office/drawing/2014/main" id="{A36865BF-1463-4FE8-A7F2-7E3CC28EA2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7085" y="3655012"/>
            <a:ext cx="1794662" cy="676844"/>
          </a:xfrm>
          <a:prstGeom prst="rect">
            <a:avLst/>
          </a:prstGeom>
        </p:spPr>
      </p:pic>
      <p:pic>
        <p:nvPicPr>
          <p:cNvPr id="16" name="Picture 15" descr="Logo, company name&#10;&#10;Description automatically generated">
            <a:extLst>
              <a:ext uri="{FF2B5EF4-FFF2-40B4-BE49-F238E27FC236}">
                <a16:creationId xmlns:a16="http://schemas.microsoft.com/office/drawing/2014/main" id="{F89281C6-DCFE-4518-91DC-3D26C01097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0880" y="4312415"/>
            <a:ext cx="1881402" cy="555765"/>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A37161A2-C1F8-4945-B588-2A16F909C5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1237" y="5040811"/>
            <a:ext cx="1951963" cy="487991"/>
          </a:xfrm>
          <a:prstGeom prst="rect">
            <a:avLst/>
          </a:prstGeom>
        </p:spPr>
      </p:pic>
      <p:pic>
        <p:nvPicPr>
          <p:cNvPr id="20" name="Picture 19" descr="Logo, company name&#10;&#10;Description automatically generated">
            <a:extLst>
              <a:ext uri="{FF2B5EF4-FFF2-40B4-BE49-F238E27FC236}">
                <a16:creationId xmlns:a16="http://schemas.microsoft.com/office/drawing/2014/main" id="{F33BD4EF-18EA-4654-A55E-1659540B709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72000" y="5398691"/>
            <a:ext cx="1518247" cy="101153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4CBCD94-C572-49FA-8F4C-56562416825B}"/>
              </a:ext>
            </a:extLst>
          </p:cNvPr>
          <p:cNvGrpSpPr/>
          <p:nvPr/>
        </p:nvGrpSpPr>
        <p:grpSpPr>
          <a:xfrm>
            <a:off x="2691882" y="4105843"/>
            <a:ext cx="3861318" cy="2717942"/>
            <a:chOff x="567559" y="3909848"/>
            <a:chExt cx="3799490" cy="2601310"/>
          </a:xfrm>
        </p:grpSpPr>
        <p:grpSp>
          <p:nvGrpSpPr>
            <p:cNvPr id="49" name="Group 48">
              <a:extLst>
                <a:ext uri="{FF2B5EF4-FFF2-40B4-BE49-F238E27FC236}">
                  <a16:creationId xmlns:a16="http://schemas.microsoft.com/office/drawing/2014/main" id="{CB752D07-46E0-4E84-998E-1ED13C962BDF}"/>
                </a:ext>
              </a:extLst>
            </p:cNvPr>
            <p:cNvGrpSpPr/>
            <p:nvPr/>
          </p:nvGrpSpPr>
          <p:grpSpPr>
            <a:xfrm>
              <a:off x="567559" y="3909848"/>
              <a:ext cx="3799490" cy="2601310"/>
              <a:chOff x="567559" y="3909848"/>
              <a:chExt cx="3799490" cy="2601310"/>
            </a:xfrm>
          </p:grpSpPr>
          <p:pic>
            <p:nvPicPr>
              <p:cNvPr id="51" name="Picture 3">
                <a:extLst>
                  <a:ext uri="{FF2B5EF4-FFF2-40B4-BE49-F238E27FC236}">
                    <a16:creationId xmlns:a16="http://schemas.microsoft.com/office/drawing/2014/main" id="{52D8471A-7CAA-4924-8E28-27EE463AED0B}"/>
                  </a:ext>
                </a:extLst>
              </p:cNvPr>
              <p:cNvPicPr>
                <a:picLocks noChangeAspect="1" noChangeArrowheads="1"/>
              </p:cNvPicPr>
              <p:nvPr/>
            </p:nvPicPr>
            <p:blipFill>
              <a:blip r:embed="rId2" cstate="print"/>
              <a:srcRect l="9468" t="2555" r="7887" b="3488"/>
              <a:stretch>
                <a:fillRect/>
              </a:stretch>
            </p:blipFill>
            <p:spPr bwMode="auto">
              <a:xfrm>
                <a:off x="567559" y="3909848"/>
                <a:ext cx="3799490" cy="2601310"/>
              </a:xfrm>
              <a:prstGeom prst="rect">
                <a:avLst/>
              </a:prstGeom>
              <a:noFill/>
              <a:ln w="9525">
                <a:noFill/>
                <a:miter lim="800000"/>
                <a:headEnd/>
                <a:tailEnd/>
              </a:ln>
              <a:effectLst/>
            </p:spPr>
          </p:pic>
          <p:sp>
            <p:nvSpPr>
              <p:cNvPr id="52" name="TextBox 51">
                <a:extLst>
                  <a:ext uri="{FF2B5EF4-FFF2-40B4-BE49-F238E27FC236}">
                    <a16:creationId xmlns:a16="http://schemas.microsoft.com/office/drawing/2014/main" id="{2E96C90B-6CF1-41C2-8EAF-BA1DDCA21568}"/>
                  </a:ext>
                </a:extLst>
              </p:cNvPr>
              <p:cNvSpPr txBox="1"/>
              <p:nvPr/>
            </p:nvSpPr>
            <p:spPr>
              <a:xfrm>
                <a:off x="2632842" y="4256690"/>
                <a:ext cx="540533" cy="338554"/>
              </a:xfrm>
              <a:prstGeom prst="rect">
                <a:avLst/>
              </a:prstGeom>
              <a:noFill/>
            </p:spPr>
            <p:txBody>
              <a:bodyPr wrap="none" rtlCol="0">
                <a:spAutoFit/>
              </a:bodyPr>
              <a:lstStyle/>
              <a:p>
                <a:r>
                  <a:rPr lang="en-IE" sz="1600" dirty="0">
                    <a:solidFill>
                      <a:schemeClr val="bg1"/>
                    </a:solidFill>
                  </a:rPr>
                  <a:t>18%</a:t>
                </a:r>
              </a:p>
            </p:txBody>
          </p:sp>
          <p:sp>
            <p:nvSpPr>
              <p:cNvPr id="53" name="TextBox 52">
                <a:extLst>
                  <a:ext uri="{FF2B5EF4-FFF2-40B4-BE49-F238E27FC236}">
                    <a16:creationId xmlns:a16="http://schemas.microsoft.com/office/drawing/2014/main" id="{C1E5EFDA-A2A0-425E-A88F-83FFE2BF6462}"/>
                  </a:ext>
                </a:extLst>
              </p:cNvPr>
              <p:cNvSpPr txBox="1"/>
              <p:nvPr/>
            </p:nvSpPr>
            <p:spPr>
              <a:xfrm>
                <a:off x="3053255" y="5116129"/>
                <a:ext cx="540533" cy="338554"/>
              </a:xfrm>
              <a:prstGeom prst="rect">
                <a:avLst/>
              </a:prstGeom>
              <a:noFill/>
            </p:spPr>
            <p:txBody>
              <a:bodyPr wrap="none" rtlCol="0">
                <a:spAutoFit/>
              </a:bodyPr>
              <a:lstStyle/>
              <a:p>
                <a:r>
                  <a:rPr lang="en-IE" sz="1600" dirty="0"/>
                  <a:t>18%</a:t>
                </a:r>
              </a:p>
            </p:txBody>
          </p:sp>
          <p:sp>
            <p:nvSpPr>
              <p:cNvPr id="54" name="TextBox 53">
                <a:extLst>
                  <a:ext uri="{FF2B5EF4-FFF2-40B4-BE49-F238E27FC236}">
                    <a16:creationId xmlns:a16="http://schemas.microsoft.com/office/drawing/2014/main" id="{05B02BAD-8BE8-452B-93D3-F33E49E2655B}"/>
                  </a:ext>
                </a:extLst>
              </p:cNvPr>
              <p:cNvSpPr txBox="1"/>
              <p:nvPr/>
            </p:nvSpPr>
            <p:spPr>
              <a:xfrm>
                <a:off x="1566041" y="5646902"/>
                <a:ext cx="540533" cy="338554"/>
              </a:xfrm>
              <a:prstGeom prst="rect">
                <a:avLst/>
              </a:prstGeom>
              <a:noFill/>
            </p:spPr>
            <p:txBody>
              <a:bodyPr wrap="none" rtlCol="0">
                <a:spAutoFit/>
              </a:bodyPr>
              <a:lstStyle/>
              <a:p>
                <a:r>
                  <a:rPr lang="en-IE" sz="1600" dirty="0"/>
                  <a:t>50%</a:t>
                </a:r>
              </a:p>
            </p:txBody>
          </p:sp>
          <p:sp>
            <p:nvSpPr>
              <p:cNvPr id="55" name="TextBox 54">
                <a:extLst>
                  <a:ext uri="{FF2B5EF4-FFF2-40B4-BE49-F238E27FC236}">
                    <a16:creationId xmlns:a16="http://schemas.microsoft.com/office/drawing/2014/main" id="{B1C47131-F3D2-49D3-A9BC-E3F70F0DFC69}"/>
                  </a:ext>
                </a:extLst>
              </p:cNvPr>
              <p:cNvSpPr txBox="1"/>
              <p:nvPr/>
            </p:nvSpPr>
            <p:spPr>
              <a:xfrm>
                <a:off x="1676400" y="4275301"/>
                <a:ext cx="540533" cy="338554"/>
              </a:xfrm>
              <a:prstGeom prst="rect">
                <a:avLst/>
              </a:prstGeom>
              <a:noFill/>
            </p:spPr>
            <p:txBody>
              <a:bodyPr wrap="none" rtlCol="0">
                <a:spAutoFit/>
              </a:bodyPr>
              <a:lstStyle/>
              <a:p>
                <a:r>
                  <a:rPr lang="en-IE" sz="1600" dirty="0"/>
                  <a:t>11%</a:t>
                </a:r>
              </a:p>
            </p:txBody>
          </p:sp>
          <p:sp>
            <p:nvSpPr>
              <p:cNvPr id="56" name="TextBox 55">
                <a:extLst>
                  <a:ext uri="{FF2B5EF4-FFF2-40B4-BE49-F238E27FC236}">
                    <a16:creationId xmlns:a16="http://schemas.microsoft.com/office/drawing/2014/main" id="{88D3B37B-AD3D-4525-A335-F82BB6A211D3}"/>
                  </a:ext>
                </a:extLst>
              </p:cNvPr>
              <p:cNvSpPr txBox="1"/>
              <p:nvPr/>
            </p:nvSpPr>
            <p:spPr>
              <a:xfrm>
                <a:off x="2117835" y="3996963"/>
                <a:ext cx="436338" cy="338554"/>
              </a:xfrm>
              <a:prstGeom prst="rect">
                <a:avLst/>
              </a:prstGeom>
              <a:noFill/>
            </p:spPr>
            <p:txBody>
              <a:bodyPr wrap="none" rtlCol="0">
                <a:spAutoFit/>
              </a:bodyPr>
              <a:lstStyle/>
              <a:p>
                <a:r>
                  <a:rPr lang="en-IE" sz="1600" dirty="0">
                    <a:solidFill>
                      <a:schemeClr val="bg1"/>
                    </a:solidFill>
                  </a:rPr>
                  <a:t>3%</a:t>
                </a:r>
              </a:p>
            </p:txBody>
          </p:sp>
        </p:grpSp>
        <p:sp>
          <p:nvSpPr>
            <p:cNvPr id="50" name="TextBox 49">
              <a:extLst>
                <a:ext uri="{FF2B5EF4-FFF2-40B4-BE49-F238E27FC236}">
                  <a16:creationId xmlns:a16="http://schemas.microsoft.com/office/drawing/2014/main" id="{D0CC5599-EC01-4028-A08A-6714D81EFAFA}"/>
                </a:ext>
              </a:extLst>
            </p:cNvPr>
            <p:cNvSpPr txBox="1"/>
            <p:nvPr/>
          </p:nvSpPr>
          <p:spPr>
            <a:xfrm>
              <a:off x="1891862" y="5013434"/>
              <a:ext cx="1030947" cy="353483"/>
            </a:xfrm>
            <a:prstGeom prst="rect">
              <a:avLst/>
            </a:prstGeom>
            <a:noFill/>
          </p:spPr>
          <p:txBody>
            <a:bodyPr wrap="none" rtlCol="0">
              <a:spAutoFit/>
            </a:bodyPr>
            <a:lstStyle/>
            <a:p>
              <a:r>
                <a:rPr lang="en-IE" b="1" dirty="0"/>
                <a:t>Estuaries</a:t>
              </a:r>
            </a:p>
          </p:txBody>
        </p:sp>
      </p:grpSp>
      <p:sp>
        <p:nvSpPr>
          <p:cNvPr id="2" name="Slide Number Placeholder 1"/>
          <p:cNvSpPr>
            <a:spLocks noGrp="1"/>
          </p:cNvSpPr>
          <p:nvPr>
            <p:ph type="sldNum" sz="quarter" idx="12"/>
          </p:nvPr>
        </p:nvSpPr>
        <p:spPr/>
        <p:txBody>
          <a:bodyPr/>
          <a:lstStyle/>
          <a:p>
            <a:fld id="{DD4FDE8C-21B8-4D45-8FD9-36CE24E2D844}" type="slidenum">
              <a:rPr lang="en-IE" smtClean="0"/>
              <a:pPr/>
              <a:t>18</a:t>
            </a:fld>
            <a:endParaRPr lang="en-IE" dirty="0"/>
          </a:p>
        </p:txBody>
      </p:sp>
      <p:grpSp>
        <p:nvGrpSpPr>
          <p:cNvPr id="22" name="Group 21"/>
          <p:cNvGrpSpPr/>
          <p:nvPr/>
        </p:nvGrpSpPr>
        <p:grpSpPr>
          <a:xfrm>
            <a:off x="0" y="1928695"/>
            <a:ext cx="5071920" cy="3047155"/>
            <a:chOff x="4362453" y="377308"/>
            <a:chExt cx="4579845" cy="2743200"/>
          </a:xfrm>
        </p:grpSpPr>
        <p:graphicFrame>
          <p:nvGraphicFramePr>
            <p:cNvPr id="3" name="Chart 2"/>
            <p:cNvGraphicFramePr/>
            <p:nvPr>
              <p:extLst>
                <p:ext uri="{D42A27DB-BD31-4B8C-83A1-F6EECF244321}">
                  <p14:modId xmlns:p14="http://schemas.microsoft.com/office/powerpoint/2010/main" val="3888500247"/>
                </p:ext>
              </p:extLst>
            </p:nvPr>
          </p:nvGraphicFramePr>
          <p:xfrm>
            <a:off x="4362453" y="377308"/>
            <a:ext cx="4579845"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6168059" y="700378"/>
              <a:ext cx="436338" cy="338554"/>
            </a:xfrm>
            <a:prstGeom prst="rect">
              <a:avLst/>
            </a:prstGeom>
            <a:noFill/>
          </p:spPr>
          <p:txBody>
            <a:bodyPr wrap="none" rtlCol="0">
              <a:spAutoFit/>
            </a:bodyPr>
            <a:lstStyle/>
            <a:p>
              <a:r>
                <a:rPr lang="en-IE" sz="1600" dirty="0">
                  <a:solidFill>
                    <a:schemeClr val="bg1"/>
                  </a:solidFill>
                </a:rPr>
                <a:t>8%</a:t>
              </a:r>
            </a:p>
          </p:txBody>
        </p:sp>
        <p:sp>
          <p:nvSpPr>
            <p:cNvPr id="13" name="TextBox 12"/>
            <p:cNvSpPr txBox="1"/>
            <p:nvPr/>
          </p:nvSpPr>
          <p:spPr>
            <a:xfrm>
              <a:off x="6773201" y="1601602"/>
              <a:ext cx="540533" cy="338554"/>
            </a:xfrm>
            <a:prstGeom prst="rect">
              <a:avLst/>
            </a:prstGeom>
            <a:noFill/>
          </p:spPr>
          <p:txBody>
            <a:bodyPr wrap="none" rtlCol="0">
              <a:spAutoFit/>
            </a:bodyPr>
            <a:lstStyle/>
            <a:p>
              <a:r>
                <a:rPr lang="en-IE" sz="1600" dirty="0"/>
                <a:t>42%</a:t>
              </a:r>
            </a:p>
          </p:txBody>
        </p:sp>
        <p:sp>
          <p:nvSpPr>
            <p:cNvPr id="14" name="TextBox 13"/>
            <p:cNvSpPr txBox="1"/>
            <p:nvPr/>
          </p:nvSpPr>
          <p:spPr>
            <a:xfrm>
              <a:off x="5342003" y="927207"/>
              <a:ext cx="540533" cy="338554"/>
            </a:xfrm>
            <a:prstGeom prst="rect">
              <a:avLst/>
            </a:prstGeom>
            <a:noFill/>
          </p:spPr>
          <p:txBody>
            <a:bodyPr wrap="none" rtlCol="0">
              <a:spAutoFit/>
            </a:bodyPr>
            <a:lstStyle/>
            <a:p>
              <a:r>
                <a:rPr lang="en-IE" sz="1600" dirty="0"/>
                <a:t>18%</a:t>
              </a:r>
            </a:p>
          </p:txBody>
        </p:sp>
        <p:sp>
          <p:nvSpPr>
            <p:cNvPr id="15" name="TextBox 14"/>
            <p:cNvSpPr txBox="1"/>
            <p:nvPr/>
          </p:nvSpPr>
          <p:spPr>
            <a:xfrm>
              <a:off x="5192255" y="2133730"/>
              <a:ext cx="540533" cy="338554"/>
            </a:xfrm>
            <a:prstGeom prst="rect">
              <a:avLst/>
            </a:prstGeom>
            <a:noFill/>
          </p:spPr>
          <p:txBody>
            <a:bodyPr wrap="none" rtlCol="0">
              <a:spAutoFit/>
            </a:bodyPr>
            <a:lstStyle/>
            <a:p>
              <a:r>
                <a:rPr lang="en-IE" sz="1600" dirty="0"/>
                <a:t>32%</a:t>
              </a:r>
            </a:p>
          </p:txBody>
        </p:sp>
      </p:grpSp>
      <p:sp>
        <p:nvSpPr>
          <p:cNvPr id="23" name="TextBox 22"/>
          <p:cNvSpPr txBox="1"/>
          <p:nvPr/>
        </p:nvSpPr>
        <p:spPr>
          <a:xfrm>
            <a:off x="1992460" y="1560944"/>
            <a:ext cx="649575" cy="338554"/>
          </a:xfrm>
          <a:prstGeom prst="rect">
            <a:avLst/>
          </a:prstGeom>
          <a:solidFill>
            <a:schemeClr val="bg1"/>
          </a:solidFill>
          <a:ln>
            <a:solidFill>
              <a:schemeClr val="tx1"/>
            </a:solidFill>
          </a:ln>
        </p:spPr>
        <p:txBody>
          <a:bodyPr wrap="square" rtlCol="0">
            <a:spAutoFit/>
          </a:bodyPr>
          <a:lstStyle/>
          <a:p>
            <a:r>
              <a:rPr lang="en-IE" sz="1600" dirty="0"/>
              <a:t>0.1%</a:t>
            </a:r>
          </a:p>
        </p:txBody>
      </p:sp>
      <p:cxnSp>
        <p:nvCxnSpPr>
          <p:cNvPr id="24" name="Straight Connector 23"/>
          <p:cNvCxnSpPr/>
          <p:nvPr/>
        </p:nvCxnSpPr>
        <p:spPr>
          <a:xfrm flipV="1">
            <a:off x="1880840" y="1916445"/>
            <a:ext cx="145855" cy="157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67864" y="3258417"/>
            <a:ext cx="825951" cy="369332"/>
          </a:xfrm>
          <a:prstGeom prst="rect">
            <a:avLst/>
          </a:prstGeom>
          <a:noFill/>
        </p:spPr>
        <p:txBody>
          <a:bodyPr wrap="square" rtlCol="0">
            <a:spAutoFit/>
          </a:bodyPr>
          <a:lstStyle/>
          <a:p>
            <a:r>
              <a:rPr lang="en-IE" b="1" dirty="0"/>
              <a:t>Rivers</a:t>
            </a:r>
          </a:p>
        </p:txBody>
      </p:sp>
      <p:sp>
        <p:nvSpPr>
          <p:cNvPr id="37" name="TextBox 36"/>
          <p:cNvSpPr txBox="1"/>
          <p:nvPr/>
        </p:nvSpPr>
        <p:spPr>
          <a:xfrm>
            <a:off x="6953470" y="3539180"/>
            <a:ext cx="694998" cy="369332"/>
          </a:xfrm>
          <a:prstGeom prst="rect">
            <a:avLst/>
          </a:prstGeom>
          <a:noFill/>
        </p:spPr>
        <p:txBody>
          <a:bodyPr wrap="none" rtlCol="0">
            <a:spAutoFit/>
          </a:bodyPr>
          <a:lstStyle/>
          <a:p>
            <a:r>
              <a:rPr lang="en-IE" dirty="0"/>
              <a:t>Lakes</a:t>
            </a:r>
          </a:p>
        </p:txBody>
      </p:sp>
      <p:sp>
        <p:nvSpPr>
          <p:cNvPr id="48" name="TextBox 47"/>
          <p:cNvSpPr txBox="1"/>
          <p:nvPr/>
        </p:nvSpPr>
        <p:spPr>
          <a:xfrm>
            <a:off x="192859" y="222714"/>
            <a:ext cx="8490061" cy="954107"/>
          </a:xfrm>
          <a:prstGeom prst="rect">
            <a:avLst/>
          </a:prstGeom>
          <a:noFill/>
        </p:spPr>
        <p:txBody>
          <a:bodyPr wrap="square" rtlCol="0">
            <a:spAutoFit/>
          </a:bodyPr>
          <a:lstStyle/>
          <a:p>
            <a:r>
              <a:rPr lang="en-IE" sz="2800" b="1" dirty="0">
                <a:solidFill>
                  <a:schemeClr val="accent1">
                    <a:lumMod val="50000"/>
                  </a:schemeClr>
                </a:solidFill>
              </a:rPr>
              <a:t>The Ecological Status of our Surface Waters now (2023)</a:t>
            </a:r>
          </a:p>
          <a:p>
            <a:endParaRPr lang="en-IE" sz="2800" b="1" dirty="0"/>
          </a:p>
        </p:txBody>
      </p:sp>
      <p:sp>
        <p:nvSpPr>
          <p:cNvPr id="38" name="TextBox 37">
            <a:extLst>
              <a:ext uri="{FF2B5EF4-FFF2-40B4-BE49-F238E27FC236}">
                <a16:creationId xmlns:a16="http://schemas.microsoft.com/office/drawing/2014/main" id="{6388DEB0-E00F-4064-8B2A-B2A8C3287ABC}"/>
              </a:ext>
            </a:extLst>
          </p:cNvPr>
          <p:cNvSpPr txBox="1"/>
          <p:nvPr/>
        </p:nvSpPr>
        <p:spPr>
          <a:xfrm>
            <a:off x="258739" y="880193"/>
            <a:ext cx="8218714" cy="830997"/>
          </a:xfrm>
          <a:prstGeom prst="rect">
            <a:avLst/>
          </a:prstGeom>
          <a:noFill/>
        </p:spPr>
        <p:txBody>
          <a:bodyPr wrap="square" rtlCol="0">
            <a:spAutoFit/>
          </a:bodyPr>
          <a:lstStyle/>
          <a:p>
            <a:r>
              <a:rPr lang="en-IE" sz="2400" dirty="0"/>
              <a:t>Bear in mind that all are required to be in Good or High status by 2027</a:t>
            </a:r>
          </a:p>
        </p:txBody>
      </p:sp>
      <p:grpSp>
        <p:nvGrpSpPr>
          <p:cNvPr id="35" name="Group 34"/>
          <p:cNvGrpSpPr/>
          <p:nvPr/>
        </p:nvGrpSpPr>
        <p:grpSpPr>
          <a:xfrm>
            <a:off x="5847812" y="1809715"/>
            <a:ext cx="3210128" cy="3484645"/>
            <a:chOff x="4752754" y="3291473"/>
            <a:chExt cx="2871634" cy="3013634"/>
          </a:xfrm>
        </p:grpSpPr>
        <p:grpSp>
          <p:nvGrpSpPr>
            <p:cNvPr id="34" name="Group 33"/>
            <p:cNvGrpSpPr/>
            <p:nvPr/>
          </p:nvGrpSpPr>
          <p:grpSpPr>
            <a:xfrm>
              <a:off x="4752754" y="3657600"/>
              <a:ext cx="2871634" cy="2647507"/>
              <a:chOff x="4752754" y="3657600"/>
              <a:chExt cx="2871634" cy="2647507"/>
            </a:xfrm>
          </p:grpSpPr>
          <p:pic>
            <p:nvPicPr>
              <p:cNvPr id="27650" name="Picture 2"/>
              <p:cNvPicPr>
                <a:picLocks noChangeAspect="1" noChangeArrowheads="1"/>
              </p:cNvPicPr>
              <p:nvPr/>
            </p:nvPicPr>
            <p:blipFill rotWithShape="1">
              <a:blip r:embed="rId4" cstate="print"/>
              <a:srcRect l="4484" t="1909" r="33054" b="3007"/>
              <a:stretch/>
            </p:blipFill>
            <p:spPr bwMode="auto">
              <a:xfrm>
                <a:off x="4752754" y="3657600"/>
                <a:ext cx="2871634" cy="2647507"/>
              </a:xfrm>
              <a:prstGeom prst="rect">
                <a:avLst/>
              </a:prstGeom>
              <a:noFill/>
              <a:ln w="9525">
                <a:noFill/>
                <a:miter lim="800000"/>
                <a:headEnd/>
                <a:tailEnd/>
              </a:ln>
              <a:effectLst/>
            </p:spPr>
          </p:pic>
          <p:sp>
            <p:nvSpPr>
              <p:cNvPr id="9" name="TextBox 8"/>
              <p:cNvSpPr txBox="1"/>
              <p:nvPr/>
            </p:nvSpPr>
            <p:spPr>
              <a:xfrm>
                <a:off x="5727405" y="3951767"/>
                <a:ext cx="540533" cy="338554"/>
              </a:xfrm>
              <a:prstGeom prst="rect">
                <a:avLst/>
              </a:prstGeom>
              <a:noFill/>
            </p:spPr>
            <p:txBody>
              <a:bodyPr wrap="none" rtlCol="0">
                <a:spAutoFit/>
              </a:bodyPr>
              <a:lstStyle/>
              <a:p>
                <a:r>
                  <a:rPr lang="en-IE" sz="1600" dirty="0"/>
                  <a:t>10%</a:t>
                </a:r>
              </a:p>
            </p:txBody>
          </p:sp>
          <p:sp>
            <p:nvSpPr>
              <p:cNvPr id="10" name="TextBox 9"/>
              <p:cNvSpPr txBox="1"/>
              <p:nvPr/>
            </p:nvSpPr>
            <p:spPr>
              <a:xfrm>
                <a:off x="5188689" y="4742120"/>
                <a:ext cx="540533" cy="338554"/>
              </a:xfrm>
              <a:prstGeom prst="rect">
                <a:avLst/>
              </a:prstGeom>
              <a:noFill/>
            </p:spPr>
            <p:txBody>
              <a:bodyPr wrap="none" rtlCol="0">
                <a:spAutoFit/>
              </a:bodyPr>
              <a:lstStyle/>
              <a:p>
                <a:r>
                  <a:rPr lang="en-IE" sz="1600" dirty="0"/>
                  <a:t>21%</a:t>
                </a:r>
              </a:p>
            </p:txBody>
          </p:sp>
          <p:sp>
            <p:nvSpPr>
              <p:cNvPr id="11" name="TextBox 10"/>
              <p:cNvSpPr txBox="1"/>
              <p:nvPr/>
            </p:nvSpPr>
            <p:spPr>
              <a:xfrm>
                <a:off x="6149163" y="5798288"/>
                <a:ext cx="540533" cy="338554"/>
              </a:xfrm>
              <a:prstGeom prst="rect">
                <a:avLst/>
              </a:prstGeom>
              <a:noFill/>
            </p:spPr>
            <p:txBody>
              <a:bodyPr wrap="none" rtlCol="0">
                <a:spAutoFit/>
              </a:bodyPr>
              <a:lstStyle/>
              <a:p>
                <a:r>
                  <a:rPr lang="en-IE" sz="1600" dirty="0"/>
                  <a:t>38%</a:t>
                </a:r>
              </a:p>
            </p:txBody>
          </p:sp>
          <p:sp>
            <p:nvSpPr>
              <p:cNvPr id="12" name="TextBox 11"/>
              <p:cNvSpPr txBox="1"/>
              <p:nvPr/>
            </p:nvSpPr>
            <p:spPr>
              <a:xfrm>
                <a:off x="6673702" y="4228214"/>
                <a:ext cx="540533" cy="338554"/>
              </a:xfrm>
              <a:prstGeom prst="rect">
                <a:avLst/>
              </a:prstGeom>
              <a:noFill/>
            </p:spPr>
            <p:txBody>
              <a:bodyPr wrap="none" rtlCol="0">
                <a:spAutoFit/>
              </a:bodyPr>
              <a:lstStyle/>
              <a:p>
                <a:r>
                  <a:rPr lang="en-IE" sz="1600" dirty="0">
                    <a:solidFill>
                      <a:schemeClr val="bg1"/>
                    </a:solidFill>
                  </a:rPr>
                  <a:t>31%</a:t>
                </a:r>
              </a:p>
            </p:txBody>
          </p:sp>
        </p:grpSp>
        <p:grpSp>
          <p:nvGrpSpPr>
            <p:cNvPr id="32" name="Group 31"/>
            <p:cNvGrpSpPr/>
            <p:nvPr/>
          </p:nvGrpSpPr>
          <p:grpSpPr>
            <a:xfrm>
              <a:off x="6260555" y="3291473"/>
              <a:ext cx="636712" cy="489543"/>
              <a:chOff x="6260555" y="3291473"/>
              <a:chExt cx="636712" cy="489543"/>
            </a:xfrm>
          </p:grpSpPr>
          <p:sp>
            <p:nvSpPr>
              <p:cNvPr id="8" name="TextBox 7"/>
              <p:cNvSpPr txBox="1"/>
              <p:nvPr/>
            </p:nvSpPr>
            <p:spPr>
              <a:xfrm>
                <a:off x="6401081" y="3291473"/>
                <a:ext cx="496186" cy="338554"/>
              </a:xfrm>
              <a:prstGeom prst="rect">
                <a:avLst/>
              </a:prstGeom>
              <a:solidFill>
                <a:schemeClr val="bg1"/>
              </a:solidFill>
              <a:ln>
                <a:solidFill>
                  <a:schemeClr val="tx1"/>
                </a:solidFill>
              </a:ln>
            </p:spPr>
            <p:txBody>
              <a:bodyPr wrap="square" rtlCol="0">
                <a:spAutoFit/>
              </a:bodyPr>
              <a:lstStyle/>
              <a:p>
                <a:r>
                  <a:rPr lang="en-IE" sz="1600" dirty="0"/>
                  <a:t>1%</a:t>
                </a:r>
              </a:p>
            </p:txBody>
          </p:sp>
          <p:cxnSp>
            <p:nvCxnSpPr>
              <p:cNvPr id="21" name="Straight Connector 20"/>
              <p:cNvCxnSpPr/>
              <p:nvPr/>
            </p:nvCxnSpPr>
            <p:spPr>
              <a:xfrm flipV="1">
                <a:off x="6260555" y="3623941"/>
                <a:ext cx="145855" cy="157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57" name="TextBox 56">
            <a:extLst>
              <a:ext uri="{FF2B5EF4-FFF2-40B4-BE49-F238E27FC236}">
                <a16:creationId xmlns:a16="http://schemas.microsoft.com/office/drawing/2014/main" id="{548B8BB8-0F3F-4D49-B27F-FE2FE71FCB3A}"/>
              </a:ext>
            </a:extLst>
          </p:cNvPr>
          <p:cNvSpPr txBox="1"/>
          <p:nvPr/>
        </p:nvSpPr>
        <p:spPr>
          <a:xfrm>
            <a:off x="7170626" y="3620103"/>
            <a:ext cx="825951" cy="369332"/>
          </a:xfrm>
          <a:prstGeom prst="rect">
            <a:avLst/>
          </a:prstGeom>
          <a:noFill/>
        </p:spPr>
        <p:txBody>
          <a:bodyPr wrap="square" rtlCol="0">
            <a:spAutoFit/>
          </a:bodyPr>
          <a:lstStyle/>
          <a:p>
            <a:pPr algn="ctr"/>
            <a:r>
              <a:rPr lang="en-IE" b="1" dirty="0"/>
              <a:t>Lakes</a:t>
            </a:r>
          </a:p>
        </p:txBody>
      </p:sp>
      <p:grpSp>
        <p:nvGrpSpPr>
          <p:cNvPr id="39" name="Group 38"/>
          <p:cNvGrpSpPr/>
          <p:nvPr/>
        </p:nvGrpSpPr>
        <p:grpSpPr>
          <a:xfrm>
            <a:off x="3840688" y="1776023"/>
            <a:ext cx="1420414" cy="2345607"/>
            <a:chOff x="5544206" y="1374872"/>
            <a:chExt cx="1292773" cy="2310768"/>
          </a:xfrm>
          <a:effectLst>
            <a:outerShdw blurRad="50800" dist="38100" algn="l" rotWithShape="0">
              <a:prstClr val="black">
                <a:alpha val="40000"/>
              </a:prstClr>
            </a:outerShdw>
          </a:effectLst>
        </p:grpSpPr>
        <p:sp>
          <p:nvSpPr>
            <p:cNvPr id="40" name="Rectangle 39"/>
            <p:cNvSpPr/>
            <p:nvPr/>
          </p:nvSpPr>
          <p:spPr>
            <a:xfrm>
              <a:off x="5544207" y="1374872"/>
              <a:ext cx="1292772" cy="47296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a:p>
          </p:txBody>
        </p:sp>
        <p:sp>
          <p:nvSpPr>
            <p:cNvPr id="41" name="Rectangle 40"/>
            <p:cNvSpPr/>
            <p:nvPr/>
          </p:nvSpPr>
          <p:spPr>
            <a:xfrm>
              <a:off x="5544207" y="1837221"/>
              <a:ext cx="1292772" cy="4729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a:p>
          </p:txBody>
        </p:sp>
        <p:sp>
          <p:nvSpPr>
            <p:cNvPr id="42" name="Rectangle 41"/>
            <p:cNvSpPr/>
            <p:nvPr/>
          </p:nvSpPr>
          <p:spPr>
            <a:xfrm>
              <a:off x="5544207" y="2299570"/>
              <a:ext cx="1292772" cy="4729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a:p>
          </p:txBody>
        </p:sp>
        <p:sp>
          <p:nvSpPr>
            <p:cNvPr id="44" name="Rectangle 43"/>
            <p:cNvSpPr/>
            <p:nvPr/>
          </p:nvSpPr>
          <p:spPr>
            <a:xfrm>
              <a:off x="5544207" y="2761919"/>
              <a:ext cx="1292772" cy="4729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a:p>
          </p:txBody>
        </p:sp>
        <p:sp>
          <p:nvSpPr>
            <p:cNvPr id="45" name="Rectangle 44"/>
            <p:cNvSpPr/>
            <p:nvPr/>
          </p:nvSpPr>
          <p:spPr>
            <a:xfrm>
              <a:off x="5544207" y="3202057"/>
              <a:ext cx="1292772" cy="47296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a:p>
          </p:txBody>
        </p:sp>
        <p:sp>
          <p:nvSpPr>
            <p:cNvPr id="46" name="TextBox 45"/>
            <p:cNvSpPr txBox="1"/>
            <p:nvPr/>
          </p:nvSpPr>
          <p:spPr>
            <a:xfrm>
              <a:off x="5544208" y="1442169"/>
              <a:ext cx="1292771" cy="394167"/>
            </a:xfrm>
            <a:prstGeom prst="rect">
              <a:avLst/>
            </a:prstGeom>
            <a:noFill/>
          </p:spPr>
          <p:txBody>
            <a:bodyPr wrap="square" rtlCol="0">
              <a:spAutoFit/>
            </a:bodyPr>
            <a:lstStyle/>
            <a:p>
              <a:pPr algn="ctr"/>
              <a:r>
                <a:rPr lang="en-IE" sz="2000" dirty="0">
                  <a:solidFill>
                    <a:schemeClr val="bg1"/>
                  </a:solidFill>
                </a:rPr>
                <a:t>High</a:t>
              </a:r>
            </a:p>
          </p:txBody>
        </p:sp>
        <p:sp>
          <p:nvSpPr>
            <p:cNvPr id="47" name="TextBox 46"/>
            <p:cNvSpPr txBox="1"/>
            <p:nvPr/>
          </p:nvSpPr>
          <p:spPr>
            <a:xfrm>
              <a:off x="5544208" y="1904495"/>
              <a:ext cx="1292771" cy="394167"/>
            </a:xfrm>
            <a:prstGeom prst="rect">
              <a:avLst/>
            </a:prstGeom>
            <a:noFill/>
          </p:spPr>
          <p:txBody>
            <a:bodyPr wrap="square" rtlCol="0">
              <a:spAutoFit/>
            </a:bodyPr>
            <a:lstStyle/>
            <a:p>
              <a:pPr algn="ctr"/>
              <a:r>
                <a:rPr lang="en-IE" sz="2000" dirty="0"/>
                <a:t>Good</a:t>
              </a:r>
            </a:p>
          </p:txBody>
        </p:sp>
        <p:sp>
          <p:nvSpPr>
            <p:cNvPr id="58" name="TextBox 57"/>
            <p:cNvSpPr txBox="1"/>
            <p:nvPr/>
          </p:nvSpPr>
          <p:spPr>
            <a:xfrm>
              <a:off x="5544207" y="2366821"/>
              <a:ext cx="1292772" cy="394167"/>
            </a:xfrm>
            <a:prstGeom prst="rect">
              <a:avLst/>
            </a:prstGeom>
            <a:noFill/>
          </p:spPr>
          <p:txBody>
            <a:bodyPr wrap="square" rtlCol="0">
              <a:spAutoFit/>
            </a:bodyPr>
            <a:lstStyle/>
            <a:p>
              <a:pPr algn="ctr"/>
              <a:r>
                <a:rPr lang="en-IE" sz="2000" dirty="0"/>
                <a:t>Moderate</a:t>
              </a:r>
            </a:p>
          </p:txBody>
        </p:sp>
        <p:sp>
          <p:nvSpPr>
            <p:cNvPr id="59" name="TextBox 58"/>
            <p:cNvSpPr txBox="1"/>
            <p:nvPr/>
          </p:nvSpPr>
          <p:spPr>
            <a:xfrm>
              <a:off x="5544208" y="2829147"/>
              <a:ext cx="1292771" cy="394167"/>
            </a:xfrm>
            <a:prstGeom prst="rect">
              <a:avLst/>
            </a:prstGeom>
            <a:noFill/>
          </p:spPr>
          <p:txBody>
            <a:bodyPr wrap="square" rtlCol="0">
              <a:spAutoFit/>
            </a:bodyPr>
            <a:lstStyle/>
            <a:p>
              <a:pPr algn="ctr"/>
              <a:r>
                <a:rPr lang="en-IE" sz="2000" dirty="0"/>
                <a:t>Poor</a:t>
              </a:r>
            </a:p>
          </p:txBody>
        </p:sp>
        <p:sp>
          <p:nvSpPr>
            <p:cNvPr id="60" name="TextBox 59"/>
            <p:cNvSpPr txBox="1"/>
            <p:nvPr/>
          </p:nvSpPr>
          <p:spPr>
            <a:xfrm>
              <a:off x="5544206" y="3291473"/>
              <a:ext cx="1274470" cy="394167"/>
            </a:xfrm>
            <a:prstGeom prst="rect">
              <a:avLst/>
            </a:prstGeom>
            <a:noFill/>
          </p:spPr>
          <p:txBody>
            <a:bodyPr wrap="square" rtlCol="0">
              <a:spAutoFit/>
            </a:bodyPr>
            <a:lstStyle/>
            <a:p>
              <a:pPr algn="ctr"/>
              <a:r>
                <a:rPr lang="en-IE" sz="2000" dirty="0">
                  <a:solidFill>
                    <a:schemeClr val="bg1"/>
                  </a:solidFill>
                </a:rPr>
                <a:t>Bad</a:t>
              </a:r>
            </a:p>
          </p:txBody>
        </p:sp>
      </p:grpSp>
      <p:sp>
        <p:nvSpPr>
          <p:cNvPr id="61" name="TextBox 60"/>
          <p:cNvSpPr txBox="1"/>
          <p:nvPr/>
        </p:nvSpPr>
        <p:spPr>
          <a:xfrm>
            <a:off x="3517168" y="1416959"/>
            <a:ext cx="2176435" cy="369332"/>
          </a:xfrm>
          <a:prstGeom prst="rect">
            <a:avLst/>
          </a:prstGeom>
          <a:noFill/>
        </p:spPr>
        <p:txBody>
          <a:bodyPr wrap="square" rtlCol="0">
            <a:spAutoFit/>
          </a:bodyPr>
          <a:lstStyle/>
          <a:p>
            <a:pPr algn="ctr"/>
            <a:r>
              <a:rPr lang="en-IE" b="1" dirty="0"/>
              <a:t>Ecological Status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4FDE8C-21B8-4D45-8FD9-36CE24E2D844}" type="slidenum">
              <a:rPr lang="en-IE" smtClean="0"/>
              <a:pPr/>
              <a:t>19</a:t>
            </a:fld>
            <a:endParaRPr lang="en-IE" dirty="0"/>
          </a:p>
        </p:txBody>
      </p:sp>
      <p:sp>
        <p:nvSpPr>
          <p:cNvPr id="3" name="TextBox 2"/>
          <p:cNvSpPr txBox="1"/>
          <p:nvPr/>
        </p:nvSpPr>
        <p:spPr>
          <a:xfrm>
            <a:off x="1518039" y="198320"/>
            <a:ext cx="7541167" cy="461665"/>
          </a:xfrm>
          <a:prstGeom prst="rect">
            <a:avLst/>
          </a:prstGeom>
          <a:noFill/>
        </p:spPr>
        <p:txBody>
          <a:bodyPr wrap="none" rtlCol="0">
            <a:spAutoFit/>
          </a:bodyPr>
          <a:lstStyle/>
          <a:p>
            <a:r>
              <a:rPr lang="en-IE" sz="2400" b="1" dirty="0">
                <a:solidFill>
                  <a:schemeClr val="accent1">
                    <a:lumMod val="50000"/>
                  </a:schemeClr>
                </a:solidFill>
              </a:rPr>
              <a:t>Find the Ecological Status and Q values for your local river</a:t>
            </a:r>
          </a:p>
        </p:txBody>
      </p:sp>
      <p:sp>
        <p:nvSpPr>
          <p:cNvPr id="5" name="TextBox 4"/>
          <p:cNvSpPr txBox="1"/>
          <p:nvPr/>
        </p:nvSpPr>
        <p:spPr>
          <a:xfrm>
            <a:off x="220718" y="790231"/>
            <a:ext cx="3056635" cy="6124754"/>
          </a:xfrm>
          <a:prstGeom prst="rect">
            <a:avLst/>
          </a:prstGeom>
          <a:noFill/>
        </p:spPr>
        <p:txBody>
          <a:bodyPr wrap="square" rtlCol="0">
            <a:spAutoFit/>
          </a:bodyPr>
          <a:lstStyle/>
          <a:p>
            <a:pPr marL="285750" indent="-285750">
              <a:buFont typeface="Wingdings" panose="05000000000000000000" pitchFamily="2" charset="2"/>
              <a:buChar char="Ø"/>
            </a:pPr>
            <a:r>
              <a:rPr lang="en-IE" sz="2000" dirty="0"/>
              <a:t>Go to </a:t>
            </a:r>
            <a:r>
              <a:rPr lang="en-IE" sz="2000" dirty="0">
                <a:hlinkClick r:id="rId2"/>
              </a:rPr>
              <a:t>www.catchments.ie</a:t>
            </a:r>
            <a:endParaRPr lang="en-IE" sz="2000" dirty="0"/>
          </a:p>
          <a:p>
            <a:pPr marL="285750" indent="-285750">
              <a:buFont typeface="Wingdings" panose="05000000000000000000" pitchFamily="2" charset="2"/>
              <a:buChar char="Ø"/>
            </a:pPr>
            <a:endParaRPr lang="en-IE" sz="2000" dirty="0"/>
          </a:p>
          <a:p>
            <a:pPr marL="285750" indent="-285750">
              <a:buFont typeface="Wingdings" panose="05000000000000000000" pitchFamily="2" charset="2"/>
              <a:buChar char="Ø"/>
            </a:pPr>
            <a:r>
              <a:rPr lang="en-IE" sz="2000" dirty="0"/>
              <a:t>Click on ‘</a:t>
            </a:r>
            <a:r>
              <a:rPr lang="en-IE" sz="2000" dirty="0">
                <a:hlinkClick r:id="rId3"/>
              </a:rPr>
              <a:t>Maps</a:t>
            </a:r>
            <a:r>
              <a:rPr lang="en-IE" sz="2000" dirty="0"/>
              <a:t>’</a:t>
            </a:r>
          </a:p>
          <a:p>
            <a:pPr marL="285750" indent="-285750">
              <a:buFont typeface="Wingdings" panose="05000000000000000000" pitchFamily="2" charset="2"/>
              <a:buChar char="Ø"/>
            </a:pPr>
            <a:endParaRPr lang="en-IE" sz="2000" dirty="0"/>
          </a:p>
          <a:p>
            <a:pPr marL="285750" indent="-285750">
              <a:buFont typeface="Wingdings" panose="05000000000000000000" pitchFamily="2" charset="2"/>
              <a:buChar char="Ø"/>
            </a:pPr>
            <a:r>
              <a:rPr lang="en-IE" sz="2000" dirty="0"/>
              <a:t>Zoom in to focus on your local area</a:t>
            </a:r>
          </a:p>
          <a:p>
            <a:pPr marL="285750" indent="-285750">
              <a:buFont typeface="Wingdings" panose="05000000000000000000" pitchFamily="2" charset="2"/>
              <a:buChar char="Ø"/>
            </a:pPr>
            <a:endParaRPr lang="en-IE" sz="2000" dirty="0"/>
          </a:p>
          <a:p>
            <a:pPr marL="285750" indent="-285750">
              <a:buFont typeface="Wingdings" panose="05000000000000000000" pitchFamily="2" charset="2"/>
              <a:buChar char="Ø"/>
            </a:pPr>
            <a:r>
              <a:rPr lang="en-IE" sz="2000" dirty="0"/>
              <a:t>Select  ‘Water’ </a:t>
            </a:r>
          </a:p>
          <a:p>
            <a:pPr marL="271463"/>
            <a:r>
              <a:rPr lang="en-IE" sz="1600" dirty="0"/>
              <a:t>(may automatically be selected)</a:t>
            </a:r>
          </a:p>
          <a:p>
            <a:pPr marL="285750" indent="-285750">
              <a:buFont typeface="Wingdings" panose="05000000000000000000" pitchFamily="2" charset="2"/>
              <a:buChar char="Ø"/>
            </a:pPr>
            <a:endParaRPr lang="en-IE" sz="2000" dirty="0"/>
          </a:p>
          <a:p>
            <a:pPr marL="285750" indent="-285750">
              <a:buFont typeface="Wingdings" panose="05000000000000000000" pitchFamily="2" charset="2"/>
              <a:buChar char="Ø"/>
            </a:pPr>
            <a:r>
              <a:rPr lang="en-IE" sz="2000" dirty="0"/>
              <a:t>Select  ‘</a:t>
            </a:r>
            <a:r>
              <a:rPr lang="en-IE" sz="2000" b="1" dirty="0"/>
              <a:t>STATUS &amp; RISK’</a:t>
            </a:r>
            <a:endParaRPr lang="en-IE" sz="2000" dirty="0"/>
          </a:p>
          <a:p>
            <a:pPr marL="285750" indent="-285750">
              <a:buFont typeface="Wingdings" panose="05000000000000000000" pitchFamily="2" charset="2"/>
              <a:buChar char="Ø"/>
            </a:pPr>
            <a:endParaRPr lang="en-IE" sz="2000" dirty="0"/>
          </a:p>
          <a:p>
            <a:pPr marL="285750" indent="-285750">
              <a:buFont typeface="Wingdings" panose="05000000000000000000" pitchFamily="2" charset="2"/>
              <a:buChar char="Ø"/>
            </a:pPr>
            <a:r>
              <a:rPr lang="en-IE" sz="2000" dirty="0"/>
              <a:t>Select ‘</a:t>
            </a:r>
            <a:r>
              <a:rPr lang="en-IE" sz="2000" b="1" dirty="0"/>
              <a:t>Status 2016-2021</a:t>
            </a:r>
            <a:r>
              <a:rPr lang="en-IE" sz="2000" dirty="0"/>
              <a:t>’</a:t>
            </a:r>
          </a:p>
          <a:p>
            <a:pPr marL="285750" indent="-285750">
              <a:buFont typeface="Wingdings" panose="05000000000000000000" pitchFamily="2" charset="2"/>
              <a:buChar char="Ø"/>
            </a:pPr>
            <a:endParaRPr lang="en-IE" sz="2000" dirty="0"/>
          </a:p>
          <a:p>
            <a:pPr marL="285750" indent="-285750">
              <a:buFont typeface="Wingdings" panose="05000000000000000000" pitchFamily="2" charset="2"/>
              <a:buChar char="Ø"/>
            </a:pPr>
            <a:r>
              <a:rPr lang="en-IE" sz="2000" dirty="0"/>
              <a:t>Then slide ‘</a:t>
            </a:r>
            <a:r>
              <a:rPr lang="en-IE" sz="2000" b="1" dirty="0"/>
              <a:t>River Waterbody WFD status 2013-2018</a:t>
            </a:r>
            <a:r>
              <a:rPr lang="en-IE" sz="2000" dirty="0"/>
              <a:t>’ to green</a:t>
            </a:r>
          </a:p>
        </p:txBody>
      </p:sp>
      <p:pic>
        <p:nvPicPr>
          <p:cNvPr id="6" name="Picture 5">
            <a:extLst>
              <a:ext uri="{FF2B5EF4-FFF2-40B4-BE49-F238E27FC236}">
                <a16:creationId xmlns:a16="http://schemas.microsoft.com/office/drawing/2014/main" id="{60A4F242-6D84-48AC-BEBF-A19B9C183D61}"/>
              </a:ext>
            </a:extLst>
          </p:cNvPr>
          <p:cNvPicPr>
            <a:picLocks noChangeAspect="1"/>
          </p:cNvPicPr>
          <p:nvPr/>
        </p:nvPicPr>
        <p:blipFill>
          <a:blip r:embed="rId4"/>
          <a:stretch>
            <a:fillRect/>
          </a:stretch>
        </p:blipFill>
        <p:spPr>
          <a:xfrm>
            <a:off x="3277353" y="1831569"/>
            <a:ext cx="5781853" cy="4042078"/>
          </a:xfrm>
          <a:prstGeom prst="rect">
            <a:avLst/>
          </a:prstGeom>
          <a:ln>
            <a:solidFill>
              <a:schemeClr val="tx1">
                <a:lumMod val="65000"/>
                <a:lumOff val="35000"/>
              </a:schemeClr>
            </a:solidFill>
          </a:ln>
        </p:spPr>
      </p:pic>
      <p:sp>
        <p:nvSpPr>
          <p:cNvPr id="8" name="TextBox 7">
            <a:extLst>
              <a:ext uri="{FF2B5EF4-FFF2-40B4-BE49-F238E27FC236}">
                <a16:creationId xmlns:a16="http://schemas.microsoft.com/office/drawing/2014/main" id="{FBAC2788-79EE-46B5-83E0-2855F74C97DF}"/>
              </a:ext>
            </a:extLst>
          </p:cNvPr>
          <p:cNvSpPr txBox="1"/>
          <p:nvPr/>
        </p:nvSpPr>
        <p:spPr>
          <a:xfrm>
            <a:off x="208599" y="198320"/>
            <a:ext cx="1211160" cy="461665"/>
          </a:xfrm>
          <a:prstGeom prst="rect">
            <a:avLst/>
          </a:prstGeom>
          <a:solidFill>
            <a:schemeClr val="bg1">
              <a:lumMod val="85000"/>
            </a:schemeClr>
          </a:solidFill>
          <a:ln>
            <a:solidFill>
              <a:schemeClr val="tx1"/>
            </a:solidFill>
          </a:ln>
        </p:spPr>
        <p:txBody>
          <a:bodyPr wrap="square" rtlCol="0">
            <a:spAutoFit/>
          </a:bodyPr>
          <a:lstStyle/>
          <a:p>
            <a:r>
              <a:rPr lang="en-IE" sz="2400" b="1" dirty="0"/>
              <a:t>Task 1.1</a:t>
            </a:r>
            <a:endParaRPr lang="en-IE" sz="2400" dirty="0"/>
          </a:p>
        </p:txBody>
      </p:sp>
      <p:sp>
        <p:nvSpPr>
          <p:cNvPr id="9" name="TextBox 8">
            <a:extLst>
              <a:ext uri="{FF2B5EF4-FFF2-40B4-BE49-F238E27FC236}">
                <a16:creationId xmlns:a16="http://schemas.microsoft.com/office/drawing/2014/main" id="{7216863F-60D1-405C-95C3-9BD24BBA9A72}"/>
              </a:ext>
            </a:extLst>
          </p:cNvPr>
          <p:cNvSpPr txBox="1"/>
          <p:nvPr/>
        </p:nvSpPr>
        <p:spPr>
          <a:xfrm>
            <a:off x="4192751" y="6235018"/>
            <a:ext cx="3920151" cy="338554"/>
          </a:xfrm>
          <a:prstGeom prst="rect">
            <a:avLst/>
          </a:prstGeom>
          <a:noFill/>
        </p:spPr>
        <p:txBody>
          <a:bodyPr wrap="square" rtlCol="0">
            <a:spAutoFit/>
          </a:bodyPr>
          <a:lstStyle/>
          <a:p>
            <a:pPr algn="ctr"/>
            <a:r>
              <a:rPr lang="en-IE" sz="1600" dirty="0"/>
              <a:t>WFD = Water Framework Directive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4FDE8C-21B8-4D45-8FD9-36CE24E2D844}" type="slidenum">
              <a:rPr lang="en-IE" smtClean="0"/>
              <a:pPr/>
              <a:t>2</a:t>
            </a:fld>
            <a:endParaRPr lang="en-IE"/>
          </a:p>
        </p:txBody>
      </p:sp>
      <p:pic>
        <p:nvPicPr>
          <p:cNvPr id="3" name="Picture 2" descr="Fish kill Donegal.jpg"/>
          <p:cNvPicPr>
            <a:picLocks noChangeAspect="1"/>
          </p:cNvPicPr>
          <p:nvPr/>
        </p:nvPicPr>
        <p:blipFill>
          <a:blip r:embed="rId2" cstate="print"/>
          <a:srcRect l="5638" r="5638"/>
          <a:stretch>
            <a:fillRect/>
          </a:stretch>
        </p:blipFill>
        <p:spPr>
          <a:xfrm>
            <a:off x="0" y="0"/>
            <a:ext cx="9144000" cy="6858000"/>
          </a:xfrm>
          <a:prstGeom prst="rect">
            <a:avLst/>
          </a:prstGeom>
        </p:spPr>
      </p:pic>
      <p:sp>
        <p:nvSpPr>
          <p:cNvPr id="4" name="TextBox 3"/>
          <p:cNvSpPr txBox="1"/>
          <p:nvPr/>
        </p:nvSpPr>
        <p:spPr>
          <a:xfrm>
            <a:off x="6334539" y="6488668"/>
            <a:ext cx="2462918" cy="369332"/>
          </a:xfrm>
          <a:prstGeom prst="rect">
            <a:avLst/>
          </a:prstGeom>
          <a:solidFill>
            <a:schemeClr val="bg1">
              <a:alpha val="74000"/>
            </a:schemeClr>
          </a:solidFill>
          <a:effectLst>
            <a:softEdge rad="38100"/>
          </a:effectLst>
        </p:spPr>
        <p:txBody>
          <a:bodyPr wrap="none" rtlCol="0">
            <a:spAutoFit/>
          </a:bodyPr>
          <a:lstStyle/>
          <a:p>
            <a:r>
              <a:rPr lang="en-IE" b="1" dirty="0">
                <a:solidFill>
                  <a:schemeClr val="tx1">
                    <a:lumMod val="95000"/>
                    <a:lumOff val="5000"/>
                  </a:schemeClr>
                </a:solidFill>
              </a:rPr>
              <a:t>Irish Mirror 29/08/2022</a:t>
            </a:r>
          </a:p>
        </p:txBody>
      </p:sp>
      <p:sp>
        <p:nvSpPr>
          <p:cNvPr id="5" name="Rectangle 4"/>
          <p:cNvSpPr/>
          <p:nvPr/>
        </p:nvSpPr>
        <p:spPr>
          <a:xfrm>
            <a:off x="215347" y="280131"/>
            <a:ext cx="8713305" cy="1569660"/>
          </a:xfrm>
          <a:prstGeom prst="rect">
            <a:avLst/>
          </a:prstGeom>
          <a:solidFill>
            <a:schemeClr val="bg1">
              <a:alpha val="86000"/>
            </a:schemeClr>
          </a:solidFill>
        </p:spPr>
        <p:txBody>
          <a:bodyPr wrap="square">
            <a:spAutoFit/>
          </a:bodyPr>
          <a:lstStyle/>
          <a:p>
            <a:pPr fontAlgn="base"/>
            <a:r>
              <a:rPr lang="en-IE" sz="2400" b="1" dirty="0">
                <a:solidFill>
                  <a:schemeClr val="tx1">
                    <a:lumMod val="95000"/>
                    <a:lumOff val="5000"/>
                  </a:schemeClr>
                </a:solidFill>
              </a:rPr>
              <a:t>Thousands of fish found dead in Donegal river after member of public phones hotline. </a:t>
            </a:r>
          </a:p>
          <a:p>
            <a:pPr algn="ctr" fontAlgn="base"/>
            <a:r>
              <a:rPr lang="en-IE" sz="2400" dirty="0">
                <a:solidFill>
                  <a:schemeClr val="tx1">
                    <a:lumMod val="95000"/>
                    <a:lumOff val="5000"/>
                  </a:schemeClr>
                </a:solidFill>
              </a:rPr>
              <a:t>“Inland Fisheries Ireland said it is following a 'definite line of inquiry' to determine the cause”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66861B-8B7E-4CC0-BADE-2D20E793ABE1}"/>
              </a:ext>
            </a:extLst>
          </p:cNvPr>
          <p:cNvSpPr>
            <a:spLocks noGrp="1"/>
          </p:cNvSpPr>
          <p:nvPr>
            <p:ph type="sldNum" sz="quarter" idx="12"/>
          </p:nvPr>
        </p:nvSpPr>
        <p:spPr/>
        <p:txBody>
          <a:bodyPr/>
          <a:lstStyle/>
          <a:p>
            <a:fld id="{DD4FDE8C-21B8-4D45-8FD9-36CE24E2D844}" type="slidenum">
              <a:rPr lang="en-IE" smtClean="0"/>
              <a:pPr/>
              <a:t>20</a:t>
            </a:fld>
            <a:endParaRPr lang="en-IE"/>
          </a:p>
        </p:txBody>
      </p:sp>
      <p:pic>
        <p:nvPicPr>
          <p:cNvPr id="4" name="Picture 3">
            <a:extLst>
              <a:ext uri="{FF2B5EF4-FFF2-40B4-BE49-F238E27FC236}">
                <a16:creationId xmlns:a16="http://schemas.microsoft.com/office/drawing/2014/main" id="{9A983B6A-D50E-4020-911E-2CA54AA9FA9C}"/>
              </a:ext>
            </a:extLst>
          </p:cNvPr>
          <p:cNvPicPr>
            <a:picLocks noChangeAspect="1"/>
          </p:cNvPicPr>
          <p:nvPr/>
        </p:nvPicPr>
        <p:blipFill>
          <a:blip r:embed="rId2"/>
          <a:stretch>
            <a:fillRect/>
          </a:stretch>
        </p:blipFill>
        <p:spPr>
          <a:xfrm>
            <a:off x="3841872" y="1588069"/>
            <a:ext cx="4844928" cy="4561520"/>
          </a:xfrm>
          <a:prstGeom prst="rect">
            <a:avLst/>
          </a:prstGeom>
          <a:ln>
            <a:solidFill>
              <a:schemeClr val="tx1">
                <a:lumMod val="65000"/>
                <a:lumOff val="35000"/>
              </a:schemeClr>
            </a:solidFill>
          </a:ln>
        </p:spPr>
      </p:pic>
      <p:grpSp>
        <p:nvGrpSpPr>
          <p:cNvPr id="9" name="Group 8">
            <a:extLst>
              <a:ext uri="{FF2B5EF4-FFF2-40B4-BE49-F238E27FC236}">
                <a16:creationId xmlns:a16="http://schemas.microsoft.com/office/drawing/2014/main" id="{050BF362-4C28-4ADF-8505-198E16E0886D}"/>
              </a:ext>
            </a:extLst>
          </p:cNvPr>
          <p:cNvGrpSpPr/>
          <p:nvPr/>
        </p:nvGrpSpPr>
        <p:grpSpPr>
          <a:xfrm>
            <a:off x="82305" y="1564405"/>
            <a:ext cx="3734585" cy="2677656"/>
            <a:chOff x="132099" y="1156480"/>
            <a:chExt cx="3734585" cy="2677656"/>
          </a:xfrm>
        </p:grpSpPr>
        <p:sp>
          <p:nvSpPr>
            <p:cNvPr id="6" name="TextBox 5">
              <a:extLst>
                <a:ext uri="{FF2B5EF4-FFF2-40B4-BE49-F238E27FC236}">
                  <a16:creationId xmlns:a16="http://schemas.microsoft.com/office/drawing/2014/main" id="{CFB7E5B9-FC1A-4C8B-9225-3F7D1F9A75CC}"/>
                </a:ext>
              </a:extLst>
            </p:cNvPr>
            <p:cNvSpPr txBox="1"/>
            <p:nvPr/>
          </p:nvSpPr>
          <p:spPr>
            <a:xfrm>
              <a:off x="132099" y="1156480"/>
              <a:ext cx="3734585" cy="2677656"/>
            </a:xfrm>
            <a:prstGeom prst="rect">
              <a:avLst/>
            </a:prstGeom>
            <a:noFill/>
          </p:spPr>
          <p:txBody>
            <a:bodyPr wrap="square">
              <a:spAutoFit/>
            </a:bodyPr>
            <a:lstStyle/>
            <a:p>
              <a:r>
                <a:rPr lang="en-IE" sz="2400" dirty="0"/>
                <a:t>An example of the rivers around Kilkenny city shows rivers with ecological status ranging from </a:t>
              </a:r>
            </a:p>
            <a:p>
              <a:pPr algn="ctr"/>
              <a:r>
                <a:rPr lang="en-IE" sz="2400" b="1" dirty="0"/>
                <a:t>High</a:t>
              </a:r>
              <a:r>
                <a:rPr lang="en-IE" sz="2400" dirty="0"/>
                <a:t>	   </a:t>
              </a:r>
            </a:p>
            <a:p>
              <a:pPr algn="ctr"/>
              <a:r>
                <a:rPr lang="en-IE" sz="2400" dirty="0"/>
                <a:t>to</a:t>
              </a:r>
            </a:p>
            <a:p>
              <a:pPr algn="ctr"/>
              <a:r>
                <a:rPr lang="en-IE" sz="2400" b="1" dirty="0"/>
                <a:t>Bad</a:t>
              </a:r>
              <a:r>
                <a:rPr lang="en-IE" sz="2400" dirty="0"/>
                <a:t> 	.</a:t>
              </a:r>
            </a:p>
          </p:txBody>
        </p:sp>
        <p:cxnSp>
          <p:nvCxnSpPr>
            <p:cNvPr id="7" name="Straight Connector 6">
              <a:extLst>
                <a:ext uri="{FF2B5EF4-FFF2-40B4-BE49-F238E27FC236}">
                  <a16:creationId xmlns:a16="http://schemas.microsoft.com/office/drawing/2014/main" id="{D3E523D8-E1B2-4D28-B016-894A58D3634A}"/>
                </a:ext>
              </a:extLst>
            </p:cNvPr>
            <p:cNvCxnSpPr>
              <a:cxnSpLocks/>
            </p:cNvCxnSpPr>
            <p:nvPr/>
          </p:nvCxnSpPr>
          <p:spPr>
            <a:xfrm>
              <a:off x="2239483" y="2875913"/>
              <a:ext cx="326757" cy="42983"/>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816969D-75DA-4F68-B9B3-7B01A62D2C13}"/>
                </a:ext>
              </a:extLst>
            </p:cNvPr>
            <p:cNvCxnSpPr>
              <a:cxnSpLocks/>
            </p:cNvCxnSpPr>
            <p:nvPr/>
          </p:nvCxnSpPr>
          <p:spPr>
            <a:xfrm>
              <a:off x="2041056" y="3614966"/>
              <a:ext cx="430871" cy="429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F4EBD2C2-6D8D-4C86-9011-6D35DB705FB2}"/>
              </a:ext>
            </a:extLst>
          </p:cNvPr>
          <p:cNvSpPr txBox="1"/>
          <p:nvPr/>
        </p:nvSpPr>
        <p:spPr>
          <a:xfrm>
            <a:off x="1852189" y="329541"/>
            <a:ext cx="6834611" cy="523220"/>
          </a:xfrm>
          <a:prstGeom prst="rect">
            <a:avLst/>
          </a:prstGeom>
          <a:noFill/>
        </p:spPr>
        <p:txBody>
          <a:bodyPr wrap="square" rtlCol="0">
            <a:spAutoFit/>
          </a:bodyPr>
          <a:lstStyle/>
          <a:p>
            <a:pPr algn="ctr"/>
            <a:r>
              <a:rPr lang="en-US" sz="2800" b="1" i="0" dirty="0">
                <a:solidFill>
                  <a:srgbClr val="434A54"/>
                </a:solidFill>
                <a:effectLst/>
                <a:latin typeface="Source Sans Pro" panose="020B0503030403020204" pitchFamily="34" charset="0"/>
              </a:rPr>
              <a:t>River Waterbody WFD Status 2016-2021</a:t>
            </a:r>
            <a:endParaRPr lang="en-IE" sz="2800" b="1" dirty="0"/>
          </a:p>
        </p:txBody>
      </p:sp>
      <p:sp>
        <p:nvSpPr>
          <p:cNvPr id="14" name="TextBox 13">
            <a:extLst>
              <a:ext uri="{FF2B5EF4-FFF2-40B4-BE49-F238E27FC236}">
                <a16:creationId xmlns:a16="http://schemas.microsoft.com/office/drawing/2014/main" id="{001F84C2-DD5F-4D2A-8970-1839FF5E5C96}"/>
              </a:ext>
            </a:extLst>
          </p:cNvPr>
          <p:cNvSpPr txBox="1"/>
          <p:nvPr/>
        </p:nvSpPr>
        <p:spPr>
          <a:xfrm>
            <a:off x="384772" y="360319"/>
            <a:ext cx="1386112" cy="461665"/>
          </a:xfrm>
          <a:prstGeom prst="rect">
            <a:avLst/>
          </a:prstGeom>
          <a:solidFill>
            <a:schemeClr val="bg1">
              <a:lumMod val="85000"/>
            </a:schemeClr>
          </a:solidFill>
          <a:ln>
            <a:solidFill>
              <a:schemeClr val="tx1"/>
            </a:solidFill>
          </a:ln>
        </p:spPr>
        <p:txBody>
          <a:bodyPr wrap="square" rtlCol="0">
            <a:spAutoFit/>
          </a:bodyPr>
          <a:lstStyle/>
          <a:p>
            <a:r>
              <a:rPr lang="en-IE" sz="2400" b="1" dirty="0"/>
              <a:t>Task 1.1</a:t>
            </a:r>
            <a:endParaRPr lang="en-IE" sz="2400" dirty="0"/>
          </a:p>
        </p:txBody>
      </p:sp>
      <p:sp>
        <p:nvSpPr>
          <p:cNvPr id="3" name="TextBox 2">
            <a:extLst>
              <a:ext uri="{FF2B5EF4-FFF2-40B4-BE49-F238E27FC236}">
                <a16:creationId xmlns:a16="http://schemas.microsoft.com/office/drawing/2014/main" id="{39D1F31F-1054-91AC-20A5-43C2874AA301}"/>
              </a:ext>
            </a:extLst>
          </p:cNvPr>
          <p:cNvSpPr txBox="1"/>
          <p:nvPr/>
        </p:nvSpPr>
        <p:spPr>
          <a:xfrm>
            <a:off x="148950" y="4417358"/>
            <a:ext cx="3601294" cy="1938992"/>
          </a:xfrm>
          <a:prstGeom prst="rect">
            <a:avLst/>
          </a:prstGeom>
          <a:noFill/>
        </p:spPr>
        <p:txBody>
          <a:bodyPr wrap="square" rtlCol="0">
            <a:spAutoFit/>
          </a:bodyPr>
          <a:lstStyle/>
          <a:p>
            <a:r>
              <a:rPr lang="en-GB" sz="2000" dirty="0"/>
              <a:t>High status (</a:t>
            </a:r>
            <a:r>
              <a:rPr lang="en-GB" sz="2000" dirty="0">
                <a:solidFill>
                  <a:schemeClr val="accent1"/>
                </a:solidFill>
              </a:rPr>
              <a:t>blue</a:t>
            </a:r>
            <a:r>
              <a:rPr lang="en-GB" sz="2000" dirty="0"/>
              <a:t>), Good status (</a:t>
            </a:r>
            <a:r>
              <a:rPr lang="en-GB" sz="2000" dirty="0">
                <a:solidFill>
                  <a:srgbClr val="92D050"/>
                </a:solidFill>
              </a:rPr>
              <a:t>Green</a:t>
            </a:r>
            <a:r>
              <a:rPr lang="en-GB" sz="2000" dirty="0"/>
              <a:t>) are not polluted</a:t>
            </a:r>
          </a:p>
          <a:p>
            <a:endParaRPr lang="en-GB" sz="2000" dirty="0"/>
          </a:p>
          <a:p>
            <a:r>
              <a:rPr lang="en-GB" sz="2000" dirty="0">
                <a:solidFill>
                  <a:srgbClr val="FFFF00"/>
                </a:solidFill>
              </a:rPr>
              <a:t>Yellow</a:t>
            </a:r>
            <a:r>
              <a:rPr lang="en-GB" sz="2000" dirty="0"/>
              <a:t> is moderately polluted</a:t>
            </a:r>
          </a:p>
          <a:p>
            <a:r>
              <a:rPr lang="en-GB" sz="2000" dirty="0">
                <a:solidFill>
                  <a:srgbClr val="FFC000"/>
                </a:solidFill>
              </a:rPr>
              <a:t>Brown </a:t>
            </a:r>
            <a:r>
              <a:rPr lang="en-GB" sz="2000" dirty="0"/>
              <a:t>is poor status</a:t>
            </a:r>
          </a:p>
          <a:p>
            <a:r>
              <a:rPr lang="en-GB" sz="2000" dirty="0">
                <a:solidFill>
                  <a:srgbClr val="FF0000"/>
                </a:solidFill>
              </a:rPr>
              <a:t>Red</a:t>
            </a:r>
            <a:r>
              <a:rPr lang="en-GB" sz="2000" dirty="0"/>
              <a:t> is Bad and very polluted</a:t>
            </a:r>
            <a:endParaRPr lang="en-IE" sz="2000" dirty="0"/>
          </a:p>
        </p:txBody>
      </p:sp>
    </p:spTree>
    <p:extLst>
      <p:ext uri="{BB962C8B-B14F-4D97-AF65-F5344CB8AC3E}">
        <p14:creationId xmlns:p14="http://schemas.microsoft.com/office/powerpoint/2010/main" val="1066666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400F729-A04B-4C63-B57D-A3DCC797B2E8}"/>
              </a:ext>
            </a:extLst>
          </p:cNvPr>
          <p:cNvPicPr>
            <a:picLocks noChangeAspect="1"/>
          </p:cNvPicPr>
          <p:nvPr/>
        </p:nvPicPr>
        <p:blipFill>
          <a:blip r:embed="rId2"/>
          <a:stretch>
            <a:fillRect/>
          </a:stretch>
        </p:blipFill>
        <p:spPr>
          <a:xfrm>
            <a:off x="3370082" y="810169"/>
            <a:ext cx="5558815" cy="5067887"/>
          </a:xfrm>
          <a:prstGeom prst="rect">
            <a:avLst/>
          </a:prstGeom>
          <a:ln>
            <a:solidFill>
              <a:schemeClr val="tx1">
                <a:lumMod val="65000"/>
                <a:lumOff val="35000"/>
              </a:schemeClr>
            </a:solidFill>
          </a:ln>
        </p:spPr>
      </p:pic>
      <p:sp>
        <p:nvSpPr>
          <p:cNvPr id="2" name="Slide Number Placeholder 1"/>
          <p:cNvSpPr>
            <a:spLocks noGrp="1"/>
          </p:cNvSpPr>
          <p:nvPr>
            <p:ph type="sldNum" sz="quarter" idx="12"/>
          </p:nvPr>
        </p:nvSpPr>
        <p:spPr/>
        <p:txBody>
          <a:bodyPr/>
          <a:lstStyle/>
          <a:p>
            <a:fld id="{DD4FDE8C-21B8-4D45-8FD9-36CE24E2D844}" type="slidenum">
              <a:rPr lang="en-IE" smtClean="0"/>
              <a:pPr/>
              <a:t>21</a:t>
            </a:fld>
            <a:endParaRPr lang="en-IE"/>
          </a:p>
        </p:txBody>
      </p:sp>
      <p:sp>
        <p:nvSpPr>
          <p:cNvPr id="4" name="TextBox 3"/>
          <p:cNvSpPr txBox="1"/>
          <p:nvPr/>
        </p:nvSpPr>
        <p:spPr>
          <a:xfrm>
            <a:off x="12732" y="970761"/>
            <a:ext cx="3357350" cy="1631216"/>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lang="en-IE" sz="2000" dirty="0"/>
              <a:t>Click on  ‘</a:t>
            </a:r>
            <a:r>
              <a:rPr lang="en-IE" sz="2000" b="1" dirty="0"/>
              <a:t>MONITORING &amp; FLOW’</a:t>
            </a:r>
          </a:p>
          <a:p>
            <a:pPr marL="285750" indent="-285750">
              <a:buFont typeface="Wingdings" panose="05000000000000000000" pitchFamily="2" charset="2"/>
              <a:buChar char="Ø"/>
            </a:pPr>
            <a:endParaRPr lang="en-IE" sz="2000" b="1" dirty="0"/>
          </a:p>
          <a:p>
            <a:pPr marL="285750" indent="-285750">
              <a:buFont typeface="Wingdings" panose="05000000000000000000" pitchFamily="2" charset="2"/>
              <a:buChar char="Ø"/>
            </a:pPr>
            <a:r>
              <a:rPr lang="en-IE" sz="2000" dirty="0"/>
              <a:t>and slide ‘River Q values 1971-2020 to green.</a:t>
            </a:r>
          </a:p>
        </p:txBody>
      </p:sp>
      <p:sp>
        <p:nvSpPr>
          <p:cNvPr id="5" name="TextBox 4"/>
          <p:cNvSpPr txBox="1"/>
          <p:nvPr/>
        </p:nvSpPr>
        <p:spPr>
          <a:xfrm>
            <a:off x="91326" y="2821342"/>
            <a:ext cx="3289112" cy="1015663"/>
          </a:xfrm>
          <a:prstGeom prst="rect">
            <a:avLst/>
          </a:prstGeom>
          <a:noFill/>
        </p:spPr>
        <p:txBody>
          <a:bodyPr wrap="square" rtlCol="0">
            <a:spAutoFit/>
          </a:bodyPr>
          <a:lstStyle/>
          <a:p>
            <a:r>
              <a:rPr lang="en-IE" sz="2000" dirty="0"/>
              <a:t>This shows the sites on rivers that are routinely sampled for </a:t>
            </a:r>
          </a:p>
          <a:p>
            <a:r>
              <a:rPr lang="en-IE" sz="2000" dirty="0"/>
              <a:t>Q values</a:t>
            </a:r>
          </a:p>
        </p:txBody>
      </p:sp>
      <p:sp>
        <p:nvSpPr>
          <p:cNvPr id="6" name="TextBox 5"/>
          <p:cNvSpPr txBox="1"/>
          <p:nvPr/>
        </p:nvSpPr>
        <p:spPr>
          <a:xfrm>
            <a:off x="92118" y="4123730"/>
            <a:ext cx="3287529" cy="2246769"/>
          </a:xfrm>
          <a:prstGeom prst="rect">
            <a:avLst/>
          </a:prstGeom>
          <a:noFill/>
        </p:spPr>
        <p:txBody>
          <a:bodyPr wrap="square" rtlCol="0">
            <a:spAutoFit/>
          </a:bodyPr>
          <a:lstStyle/>
          <a:p>
            <a:r>
              <a:rPr lang="en-IE" sz="2000" dirty="0"/>
              <a:t>Frequently, the ecological status of a river stretch is worse than the Q values would suggest.  This is because there are other factors that decide the status that are not so good.</a:t>
            </a:r>
          </a:p>
        </p:txBody>
      </p:sp>
      <p:sp>
        <p:nvSpPr>
          <p:cNvPr id="7" name="TextBox 6">
            <a:extLst>
              <a:ext uri="{FF2B5EF4-FFF2-40B4-BE49-F238E27FC236}">
                <a16:creationId xmlns:a16="http://schemas.microsoft.com/office/drawing/2014/main" id="{7277569A-B304-42D9-9DCC-C3A8915E9407}"/>
              </a:ext>
            </a:extLst>
          </p:cNvPr>
          <p:cNvSpPr txBox="1"/>
          <p:nvPr/>
        </p:nvSpPr>
        <p:spPr>
          <a:xfrm>
            <a:off x="177422" y="145084"/>
            <a:ext cx="1461256" cy="461665"/>
          </a:xfrm>
          <a:prstGeom prst="rect">
            <a:avLst/>
          </a:prstGeom>
          <a:solidFill>
            <a:schemeClr val="bg1">
              <a:lumMod val="85000"/>
            </a:schemeClr>
          </a:solidFill>
          <a:ln>
            <a:solidFill>
              <a:schemeClr val="tx1"/>
            </a:solidFill>
          </a:ln>
        </p:spPr>
        <p:txBody>
          <a:bodyPr wrap="square" rtlCol="0">
            <a:spAutoFit/>
          </a:bodyPr>
          <a:lstStyle/>
          <a:p>
            <a:pPr algn="ctr"/>
            <a:r>
              <a:rPr lang="en-IE" sz="2400" b="1" dirty="0"/>
              <a:t>Task 1.1</a:t>
            </a:r>
            <a:endParaRPr lang="en-IE" sz="2400" dirty="0"/>
          </a:p>
        </p:txBody>
      </p:sp>
      <p:sp>
        <p:nvSpPr>
          <p:cNvPr id="3" name="Rectangle 2">
            <a:extLst>
              <a:ext uri="{FF2B5EF4-FFF2-40B4-BE49-F238E27FC236}">
                <a16:creationId xmlns:a16="http://schemas.microsoft.com/office/drawing/2014/main" id="{EFA3C87C-7419-4A1C-A4FA-322942A26F4A}"/>
              </a:ext>
            </a:extLst>
          </p:cNvPr>
          <p:cNvSpPr/>
          <p:nvPr/>
        </p:nvSpPr>
        <p:spPr>
          <a:xfrm>
            <a:off x="7342361" y="1148022"/>
            <a:ext cx="1483260" cy="4616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a:extLst>
              <a:ext uri="{FF2B5EF4-FFF2-40B4-BE49-F238E27FC236}">
                <a16:creationId xmlns:a16="http://schemas.microsoft.com/office/drawing/2014/main" id="{3BD692CD-59AC-41F5-B635-21AC6EAB6090}"/>
              </a:ext>
            </a:extLst>
          </p:cNvPr>
          <p:cNvSpPr/>
          <p:nvPr/>
        </p:nvSpPr>
        <p:spPr>
          <a:xfrm>
            <a:off x="7445637" y="2359677"/>
            <a:ext cx="1483260" cy="4616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15BCBD-0181-44F8-9E93-B991831C2604}"/>
              </a:ext>
            </a:extLst>
          </p:cNvPr>
          <p:cNvSpPr>
            <a:spLocks noGrp="1"/>
          </p:cNvSpPr>
          <p:nvPr>
            <p:ph type="sldNum" sz="quarter" idx="12"/>
          </p:nvPr>
        </p:nvSpPr>
        <p:spPr/>
        <p:txBody>
          <a:bodyPr/>
          <a:lstStyle/>
          <a:p>
            <a:fld id="{496B6A5C-BCA4-46CC-B9D2-1A807C7011A4}" type="slidenum">
              <a:rPr lang="en-IE" smtClean="0"/>
              <a:pPr/>
              <a:t>22</a:t>
            </a:fld>
            <a:endParaRPr lang="en-IE"/>
          </a:p>
        </p:txBody>
      </p:sp>
      <p:sp>
        <p:nvSpPr>
          <p:cNvPr id="3" name="TextBox 2">
            <a:extLst>
              <a:ext uri="{FF2B5EF4-FFF2-40B4-BE49-F238E27FC236}">
                <a16:creationId xmlns:a16="http://schemas.microsoft.com/office/drawing/2014/main" id="{401BE0CE-059A-4A9D-AC89-343059600544}"/>
              </a:ext>
            </a:extLst>
          </p:cNvPr>
          <p:cNvSpPr txBox="1"/>
          <p:nvPr/>
        </p:nvSpPr>
        <p:spPr>
          <a:xfrm>
            <a:off x="262366" y="501650"/>
            <a:ext cx="4417322" cy="646331"/>
          </a:xfrm>
          <a:prstGeom prst="rect">
            <a:avLst/>
          </a:prstGeom>
          <a:noFill/>
        </p:spPr>
        <p:txBody>
          <a:bodyPr wrap="square" rtlCol="0">
            <a:spAutoFit/>
          </a:bodyPr>
          <a:lstStyle/>
          <a:p>
            <a:r>
              <a:rPr lang="en-IE" sz="3600" b="1" dirty="0">
                <a:solidFill>
                  <a:schemeClr val="tx2"/>
                </a:solidFill>
              </a:rPr>
              <a:t>Summary</a:t>
            </a:r>
          </a:p>
        </p:txBody>
      </p:sp>
      <p:sp>
        <p:nvSpPr>
          <p:cNvPr id="4" name="TextBox 3">
            <a:extLst>
              <a:ext uri="{FF2B5EF4-FFF2-40B4-BE49-F238E27FC236}">
                <a16:creationId xmlns:a16="http://schemas.microsoft.com/office/drawing/2014/main" id="{428E4B14-0CE4-4322-89F7-3791F1822DF3}"/>
              </a:ext>
            </a:extLst>
          </p:cNvPr>
          <p:cNvSpPr txBox="1"/>
          <p:nvPr/>
        </p:nvSpPr>
        <p:spPr>
          <a:xfrm>
            <a:off x="57594" y="1339592"/>
            <a:ext cx="8937172" cy="5016758"/>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IE" sz="2000" dirty="0"/>
              <a:t>Water quality is a measure of how clean the water is, and whether it is suitable for drinking, a healthy living environment for fish and river life, farming, swimming, etc.</a:t>
            </a:r>
          </a:p>
          <a:p>
            <a:pPr marL="285750" indent="-285750">
              <a:spcBef>
                <a:spcPts val="600"/>
              </a:spcBef>
              <a:spcAft>
                <a:spcPts val="600"/>
              </a:spcAft>
              <a:buFont typeface="Arial" panose="020B0604020202020204" pitchFamily="34" charset="0"/>
              <a:buChar char="•"/>
            </a:pPr>
            <a:r>
              <a:rPr lang="en-IE" sz="2000" dirty="0"/>
              <a:t>The water quality of Irish rivers, lakes, estuaries and coastal areas is in  decline.</a:t>
            </a:r>
          </a:p>
          <a:p>
            <a:pPr marL="285750" indent="-285750">
              <a:spcBef>
                <a:spcPts val="600"/>
              </a:spcBef>
              <a:spcAft>
                <a:spcPts val="600"/>
              </a:spcAft>
              <a:buFont typeface="Arial" panose="020B0604020202020204" pitchFamily="34" charset="0"/>
              <a:buChar char="•"/>
            </a:pPr>
            <a:r>
              <a:rPr lang="en-IE" sz="2000" dirty="0"/>
              <a:t>Freshwater ecosystems provides us humans with clean water sources for drinking and other uses.</a:t>
            </a:r>
          </a:p>
          <a:p>
            <a:pPr marL="285750" indent="-285750">
              <a:spcBef>
                <a:spcPts val="600"/>
              </a:spcBef>
              <a:spcAft>
                <a:spcPts val="600"/>
              </a:spcAft>
              <a:buFont typeface="Arial" panose="020B0604020202020204" pitchFamily="34" charset="0"/>
              <a:buChar char="•"/>
            </a:pPr>
            <a:r>
              <a:rPr lang="en-IE" sz="2000" dirty="0"/>
              <a:t>Water quality is determined by Oxygen levels, pH, Nutrient levels, the absence of toxic pollutants and amount of suspended silt.</a:t>
            </a:r>
          </a:p>
          <a:p>
            <a:pPr marL="285750" indent="-285750">
              <a:spcBef>
                <a:spcPts val="600"/>
              </a:spcBef>
              <a:spcAft>
                <a:spcPts val="600"/>
              </a:spcAft>
              <a:buFont typeface="Arial" panose="020B0604020202020204" pitchFamily="34" charset="0"/>
              <a:buChar char="•"/>
            </a:pPr>
            <a:r>
              <a:rPr lang="en-IE" sz="2000" dirty="0"/>
              <a:t>If these factors are good then the animal and plant communities will be healthy – bio-indicators.</a:t>
            </a:r>
          </a:p>
          <a:p>
            <a:pPr marL="800100" lvl="1" indent="-342900">
              <a:spcBef>
                <a:spcPts val="600"/>
              </a:spcBef>
              <a:spcAft>
                <a:spcPts val="600"/>
              </a:spcAft>
              <a:buFont typeface="Courier New" panose="02070309020205020404" pitchFamily="49" charset="0"/>
              <a:buChar char="o"/>
            </a:pPr>
            <a:r>
              <a:rPr lang="en-IE" sz="2000" dirty="0"/>
              <a:t>We can determine water quality - the Q value - by the presence or absence of bio-indicators.</a:t>
            </a:r>
          </a:p>
          <a:p>
            <a:pPr marL="285750" lvl="1" indent="-285750">
              <a:spcBef>
                <a:spcPts val="600"/>
              </a:spcBef>
              <a:spcAft>
                <a:spcPts val="600"/>
              </a:spcAft>
              <a:buFont typeface="Arial" panose="020B0604020202020204" pitchFamily="34" charset="0"/>
              <a:buChar char="•"/>
            </a:pPr>
            <a:r>
              <a:rPr lang="en-IE" sz="2000" dirty="0"/>
              <a:t>Hydromorphology – the shape of rivers - has a big impact on ecological status.</a:t>
            </a:r>
          </a:p>
        </p:txBody>
      </p:sp>
      <p:pic>
        <p:nvPicPr>
          <p:cNvPr id="5" name="Picture 4" descr="A blue and white logo&#10;&#10;Description automatically generated">
            <a:extLst>
              <a:ext uri="{FF2B5EF4-FFF2-40B4-BE49-F238E27FC236}">
                <a16:creationId xmlns:a16="http://schemas.microsoft.com/office/drawing/2014/main" id="{F57A0286-B4BD-5542-4278-63CADF9533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5714" y="110803"/>
            <a:ext cx="1805920" cy="688698"/>
          </a:xfrm>
          <a:prstGeom prst="rect">
            <a:avLst/>
          </a:prstGeom>
        </p:spPr>
      </p:pic>
    </p:spTree>
    <p:extLst>
      <p:ext uri="{BB962C8B-B14F-4D97-AF65-F5344CB8AC3E}">
        <p14:creationId xmlns:p14="http://schemas.microsoft.com/office/powerpoint/2010/main" val="3697382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978" y="324417"/>
            <a:ext cx="5416804" cy="707886"/>
          </a:xfrm>
          <a:prstGeom prst="rect">
            <a:avLst/>
          </a:prstGeom>
          <a:noFill/>
        </p:spPr>
        <p:txBody>
          <a:bodyPr wrap="none" rtlCol="0">
            <a:spAutoFit/>
          </a:bodyPr>
          <a:lstStyle/>
          <a:p>
            <a:pPr algn="ctr"/>
            <a:r>
              <a:rPr lang="en-IE" sz="4000" b="1" dirty="0">
                <a:solidFill>
                  <a:schemeClr val="accent1">
                    <a:lumMod val="50000"/>
                  </a:schemeClr>
                </a:solidFill>
              </a:rPr>
              <a:t>What is ‘Water Quality’?</a:t>
            </a:r>
          </a:p>
        </p:txBody>
      </p:sp>
      <p:sp>
        <p:nvSpPr>
          <p:cNvPr id="5" name="Rectangle 4"/>
          <p:cNvSpPr/>
          <p:nvPr/>
        </p:nvSpPr>
        <p:spPr>
          <a:xfrm>
            <a:off x="374904" y="3573745"/>
            <a:ext cx="8311896" cy="830997"/>
          </a:xfrm>
          <a:prstGeom prst="rect">
            <a:avLst/>
          </a:prstGeom>
        </p:spPr>
        <p:txBody>
          <a:bodyPr wrap="square">
            <a:spAutoFit/>
          </a:bodyPr>
          <a:lstStyle/>
          <a:p>
            <a:pPr algn="ctr" fontAlgn="base"/>
            <a:r>
              <a:rPr lang="en-IE" sz="2400" b="1" i="1" dirty="0">
                <a:solidFill>
                  <a:srgbClr val="0070C0"/>
                </a:solidFill>
              </a:rPr>
              <a:t>“Water quality of our rivers, lakes, estuaries and coastal areas continues to decline, says EPA”  - </a:t>
            </a:r>
            <a:r>
              <a:rPr lang="en-IE" sz="2400" i="1" dirty="0">
                <a:solidFill>
                  <a:srgbClr val="0070C0"/>
                </a:solidFill>
              </a:rPr>
              <a:t>October 13, 2022</a:t>
            </a:r>
          </a:p>
        </p:txBody>
      </p:sp>
      <p:sp>
        <p:nvSpPr>
          <p:cNvPr id="8" name="TextBox 7"/>
          <p:cNvSpPr txBox="1"/>
          <p:nvPr/>
        </p:nvSpPr>
        <p:spPr>
          <a:xfrm>
            <a:off x="2809274" y="6391656"/>
            <a:ext cx="3525452" cy="338554"/>
          </a:xfrm>
          <a:prstGeom prst="rect">
            <a:avLst/>
          </a:prstGeom>
          <a:noFill/>
        </p:spPr>
        <p:txBody>
          <a:bodyPr wrap="none" rtlCol="0">
            <a:spAutoFit/>
          </a:bodyPr>
          <a:lstStyle/>
          <a:p>
            <a:pPr algn="ctr"/>
            <a:r>
              <a:rPr lang="en-IE" sz="1600" dirty="0"/>
              <a:t>*EPA =Environmental Protection Agency</a:t>
            </a:r>
          </a:p>
        </p:txBody>
      </p:sp>
      <p:sp>
        <p:nvSpPr>
          <p:cNvPr id="11" name="TextBox 10"/>
          <p:cNvSpPr txBox="1"/>
          <p:nvPr/>
        </p:nvSpPr>
        <p:spPr>
          <a:xfrm>
            <a:off x="92170" y="4500429"/>
            <a:ext cx="7397201" cy="2246769"/>
          </a:xfrm>
          <a:prstGeom prst="rect">
            <a:avLst/>
          </a:prstGeom>
          <a:noFill/>
        </p:spPr>
        <p:txBody>
          <a:bodyPr wrap="square" rtlCol="0">
            <a:spAutoFit/>
          </a:bodyPr>
          <a:lstStyle/>
          <a:p>
            <a:pPr marL="342900" indent="-342900">
              <a:buFont typeface="Arial" panose="020B0604020202020204" pitchFamily="34" charset="0"/>
              <a:buChar char="•"/>
            </a:pPr>
            <a:r>
              <a:rPr lang="en-IE" sz="2800" b="1" dirty="0"/>
              <a:t>Declining water quality </a:t>
            </a:r>
            <a:r>
              <a:rPr lang="en-IE" sz="2800" dirty="0"/>
              <a:t>- means that the quality of the water that is needed to sustain the diversity of life in our rivers, lakes and estuaries is not as good as it should be and is getting worse.</a:t>
            </a:r>
          </a:p>
        </p:txBody>
      </p:sp>
      <p:sp>
        <p:nvSpPr>
          <p:cNvPr id="12" name="Slide Number Placeholder 11"/>
          <p:cNvSpPr>
            <a:spLocks noGrp="1"/>
          </p:cNvSpPr>
          <p:nvPr>
            <p:ph type="sldNum" sz="quarter" idx="12"/>
          </p:nvPr>
        </p:nvSpPr>
        <p:spPr/>
        <p:txBody>
          <a:bodyPr/>
          <a:lstStyle/>
          <a:p>
            <a:fld id="{DD4FDE8C-21B8-4D45-8FD9-36CE24E2D844}" type="slidenum">
              <a:rPr lang="en-IE" smtClean="0"/>
              <a:pPr/>
              <a:t>3</a:t>
            </a:fld>
            <a:endParaRPr lang="en-IE"/>
          </a:p>
        </p:txBody>
      </p:sp>
      <p:sp>
        <p:nvSpPr>
          <p:cNvPr id="13" name="TextBox 12">
            <a:extLst>
              <a:ext uri="{FF2B5EF4-FFF2-40B4-BE49-F238E27FC236}">
                <a16:creationId xmlns:a16="http://schemas.microsoft.com/office/drawing/2014/main" id="{F8F0BFFC-0BCF-46AF-B1CD-AFD58A469B02}"/>
              </a:ext>
            </a:extLst>
          </p:cNvPr>
          <p:cNvSpPr txBox="1"/>
          <p:nvPr/>
        </p:nvSpPr>
        <p:spPr>
          <a:xfrm>
            <a:off x="165978" y="1300061"/>
            <a:ext cx="8520822"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a:t>I</a:t>
            </a:r>
            <a:r>
              <a:rPr lang="en-IE" sz="2800" dirty="0"/>
              <a:t>s a measure of how clean the water is, and whether it is suitable for drinking, a healthy living environment for fish and river life, farming, swimming, etc.</a:t>
            </a:r>
          </a:p>
        </p:txBody>
      </p:sp>
      <p:sp>
        <p:nvSpPr>
          <p:cNvPr id="14" name="TextBox 13">
            <a:extLst>
              <a:ext uri="{FF2B5EF4-FFF2-40B4-BE49-F238E27FC236}">
                <a16:creationId xmlns:a16="http://schemas.microsoft.com/office/drawing/2014/main" id="{999A7C40-D04A-40EF-BC2E-D5746A7A9789}"/>
              </a:ext>
            </a:extLst>
          </p:cNvPr>
          <p:cNvSpPr txBox="1"/>
          <p:nvPr/>
        </p:nvSpPr>
        <p:spPr>
          <a:xfrm>
            <a:off x="165978" y="2666063"/>
            <a:ext cx="8520822" cy="1323439"/>
          </a:xfrm>
          <a:prstGeom prst="rect">
            <a:avLst/>
          </a:prstGeom>
          <a:noFill/>
        </p:spPr>
        <p:txBody>
          <a:bodyPr wrap="square" rtlCol="0">
            <a:spAutoFit/>
          </a:bodyPr>
          <a:lstStyle/>
          <a:p>
            <a:pPr marL="342900" indent="-342900">
              <a:buFont typeface="Arial" panose="020B0604020202020204" pitchFamily="34" charset="0"/>
              <a:buChar char="•"/>
            </a:pPr>
            <a:r>
              <a:rPr lang="en-US" sz="2800" b="1" dirty="0"/>
              <a:t>Water Quality </a:t>
            </a:r>
            <a:r>
              <a:rPr lang="en-US" sz="2800" dirty="0"/>
              <a:t>is </a:t>
            </a:r>
            <a:r>
              <a:rPr lang="en-US" sz="2800" dirty="0" err="1"/>
              <a:t>i</a:t>
            </a:r>
            <a:r>
              <a:rPr lang="en-IE" sz="2800" dirty="0"/>
              <a:t>n the news a lot because it is declining.</a:t>
            </a:r>
          </a:p>
          <a:p>
            <a:r>
              <a:rPr lang="en-US" sz="2400" dirty="0"/>
              <a:t> </a:t>
            </a:r>
            <a:endParaRPr lang="en-IE" sz="2400" dirty="0"/>
          </a:p>
        </p:txBody>
      </p:sp>
      <p:pic>
        <p:nvPicPr>
          <p:cNvPr id="2" name="Picture 1" descr="A blue and white logo&#10;&#10;Description automatically generated">
            <a:extLst>
              <a:ext uri="{FF2B5EF4-FFF2-40B4-BE49-F238E27FC236}">
                <a16:creationId xmlns:a16="http://schemas.microsoft.com/office/drawing/2014/main" id="{22384A29-8391-DBF3-A868-02BB993328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9036" y="110802"/>
            <a:ext cx="2402598" cy="916245"/>
          </a:xfrm>
          <a:prstGeom prst="rect">
            <a:avLst/>
          </a:prstGeom>
        </p:spPr>
      </p:pic>
      <p:pic>
        <p:nvPicPr>
          <p:cNvPr id="7" name="Picture 6">
            <a:extLst>
              <a:ext uri="{FF2B5EF4-FFF2-40B4-BE49-F238E27FC236}">
                <a16:creationId xmlns:a16="http://schemas.microsoft.com/office/drawing/2014/main" id="{B3BB99A7-1FB1-F73C-6156-4463D483A124}"/>
              </a:ext>
            </a:extLst>
          </p:cNvPr>
          <p:cNvPicPr>
            <a:picLocks noChangeAspect="1"/>
          </p:cNvPicPr>
          <p:nvPr/>
        </p:nvPicPr>
        <p:blipFill>
          <a:blip r:embed="rId3"/>
          <a:stretch>
            <a:fillRect/>
          </a:stretch>
        </p:blipFill>
        <p:spPr>
          <a:xfrm>
            <a:off x="6704441" y="5042001"/>
            <a:ext cx="2347389" cy="160684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236" y="6609057"/>
            <a:ext cx="8774817" cy="276999"/>
          </a:xfrm>
          <a:prstGeom prst="rect">
            <a:avLst/>
          </a:prstGeom>
        </p:spPr>
        <p:txBody>
          <a:bodyPr wrap="square">
            <a:spAutoFit/>
          </a:bodyPr>
          <a:lstStyle/>
          <a:p>
            <a:pPr algn="ctr"/>
            <a:r>
              <a:rPr lang="en-IE" sz="1200" dirty="0"/>
              <a:t>Source EPA: Ireland’s Environment: An Integrated Assessment 2020 &amp; Water Quality in 2022 An Indicators Report</a:t>
            </a:r>
          </a:p>
        </p:txBody>
      </p:sp>
      <p:sp>
        <p:nvSpPr>
          <p:cNvPr id="5" name="TextBox 4"/>
          <p:cNvSpPr txBox="1"/>
          <p:nvPr/>
        </p:nvSpPr>
        <p:spPr>
          <a:xfrm>
            <a:off x="210312" y="1157338"/>
            <a:ext cx="3474720" cy="2308324"/>
          </a:xfrm>
          <a:prstGeom prst="rect">
            <a:avLst/>
          </a:prstGeom>
          <a:noFill/>
        </p:spPr>
        <p:txBody>
          <a:bodyPr wrap="square" rtlCol="0">
            <a:spAutoFit/>
          </a:bodyPr>
          <a:lstStyle/>
          <a:p>
            <a:r>
              <a:rPr lang="en-IE" sz="2400" dirty="0"/>
              <a:t>Each blue dot (500) is a pristine river site in 1990.</a:t>
            </a:r>
          </a:p>
          <a:p>
            <a:endParaRPr lang="en-IE" sz="2400" dirty="0"/>
          </a:p>
          <a:p>
            <a:r>
              <a:rPr lang="en-IE" sz="2400" dirty="0"/>
              <a:t>Pristine means </a:t>
            </a:r>
            <a:r>
              <a:rPr lang="en-IE" sz="2400" b="1" dirty="0"/>
              <a:t>in its original condition </a:t>
            </a:r>
            <a:r>
              <a:rPr lang="en-IE" sz="2400" dirty="0"/>
              <a:t>and </a:t>
            </a:r>
            <a:r>
              <a:rPr lang="en-IE" sz="2400" b="1" dirty="0"/>
              <a:t>unspoilt</a:t>
            </a:r>
            <a:r>
              <a:rPr lang="en-IE" sz="2200" i="1" dirty="0"/>
              <a:t>.</a:t>
            </a:r>
          </a:p>
        </p:txBody>
      </p:sp>
      <p:sp>
        <p:nvSpPr>
          <p:cNvPr id="6" name="TextBox 5"/>
          <p:cNvSpPr txBox="1"/>
          <p:nvPr/>
        </p:nvSpPr>
        <p:spPr>
          <a:xfrm>
            <a:off x="158870" y="4869665"/>
            <a:ext cx="3198599" cy="461665"/>
          </a:xfrm>
          <a:prstGeom prst="rect">
            <a:avLst/>
          </a:prstGeom>
          <a:noFill/>
        </p:spPr>
        <p:txBody>
          <a:bodyPr wrap="square" rtlCol="0">
            <a:spAutoFit/>
          </a:bodyPr>
          <a:lstStyle/>
          <a:p>
            <a:pPr algn="ctr"/>
            <a:r>
              <a:rPr lang="en-IE" sz="2400" b="1" dirty="0"/>
              <a:t>Now, there are only 35</a:t>
            </a:r>
          </a:p>
        </p:txBody>
      </p:sp>
      <p:sp>
        <p:nvSpPr>
          <p:cNvPr id="2" name="TextBox 1">
            <a:extLst>
              <a:ext uri="{FF2B5EF4-FFF2-40B4-BE49-F238E27FC236}">
                <a16:creationId xmlns:a16="http://schemas.microsoft.com/office/drawing/2014/main" id="{A7820FB0-E36C-4C4C-92AF-DB0F1047F878}"/>
              </a:ext>
            </a:extLst>
          </p:cNvPr>
          <p:cNvSpPr txBox="1"/>
          <p:nvPr/>
        </p:nvSpPr>
        <p:spPr>
          <a:xfrm>
            <a:off x="88193" y="291541"/>
            <a:ext cx="5757435" cy="707886"/>
          </a:xfrm>
          <a:prstGeom prst="rect">
            <a:avLst/>
          </a:prstGeom>
          <a:noFill/>
        </p:spPr>
        <p:txBody>
          <a:bodyPr wrap="square" rtlCol="0">
            <a:spAutoFit/>
          </a:bodyPr>
          <a:lstStyle/>
          <a:p>
            <a:r>
              <a:rPr lang="en-US" sz="4000" b="1" dirty="0">
                <a:solidFill>
                  <a:schemeClr val="accent1">
                    <a:lumMod val="50000"/>
                  </a:schemeClr>
                </a:solidFill>
              </a:rPr>
              <a:t>Irish Pristine River Sites</a:t>
            </a:r>
            <a:endParaRPr lang="en-IE" sz="4000" b="1" dirty="0">
              <a:solidFill>
                <a:schemeClr val="accent1">
                  <a:lumMod val="50000"/>
                </a:schemeClr>
              </a:solidFill>
            </a:endParaRPr>
          </a:p>
        </p:txBody>
      </p:sp>
      <p:pic>
        <p:nvPicPr>
          <p:cNvPr id="8" name="Picture 7" descr="Icon, circle&#10;&#10;Description automatically generated">
            <a:extLst>
              <a:ext uri="{FF2B5EF4-FFF2-40B4-BE49-F238E27FC236}">
                <a16:creationId xmlns:a16="http://schemas.microsoft.com/office/drawing/2014/main" id="{A18A4707-119B-4D95-BD7B-03D0A22248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8841" y="3464292"/>
            <a:ext cx="1227347" cy="1207550"/>
          </a:xfrm>
          <a:prstGeom prst="rect">
            <a:avLst/>
          </a:prstGeom>
        </p:spPr>
      </p:pic>
      <p:pic>
        <p:nvPicPr>
          <p:cNvPr id="10" name="Picture 9" descr="Map&#10;&#10;Description automatically generated">
            <a:extLst>
              <a:ext uri="{FF2B5EF4-FFF2-40B4-BE49-F238E27FC236}">
                <a16:creationId xmlns:a16="http://schemas.microsoft.com/office/drawing/2014/main" id="{C6C72375-201D-49FC-B6A6-383D6E2906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5032" y="1142603"/>
            <a:ext cx="5300098" cy="5146472"/>
          </a:xfrm>
          <a:prstGeom prst="rect">
            <a:avLst/>
          </a:prstGeom>
          <a:ln>
            <a:solidFill>
              <a:schemeClr val="tx1">
                <a:lumMod val="75000"/>
                <a:lumOff val="25000"/>
              </a:schemeClr>
            </a:solidFill>
          </a:ln>
        </p:spPr>
      </p:pic>
      <p:sp>
        <p:nvSpPr>
          <p:cNvPr id="3" name="TextBox 2"/>
          <p:cNvSpPr txBox="1"/>
          <p:nvPr/>
        </p:nvSpPr>
        <p:spPr>
          <a:xfrm>
            <a:off x="-1" y="5755873"/>
            <a:ext cx="3685033" cy="830997"/>
          </a:xfrm>
          <a:prstGeom prst="rect">
            <a:avLst/>
          </a:prstGeom>
          <a:noFill/>
        </p:spPr>
        <p:txBody>
          <a:bodyPr wrap="square" rtlCol="0">
            <a:spAutoFit/>
          </a:bodyPr>
          <a:lstStyle/>
          <a:p>
            <a:pPr algn="ctr"/>
            <a:r>
              <a:rPr lang="en-US" sz="2400" dirty="0"/>
              <a:t>There are ~2420 rivers and streams in Ireland</a:t>
            </a:r>
            <a:endParaRPr lang="en-IE" sz="2400" dirty="0"/>
          </a:p>
        </p:txBody>
      </p:sp>
      <p:pic>
        <p:nvPicPr>
          <p:cNvPr id="11" name="Picture 10" descr="A blue and white logo&#10;&#10;Description automatically generated">
            <a:extLst>
              <a:ext uri="{FF2B5EF4-FFF2-40B4-BE49-F238E27FC236}">
                <a16:creationId xmlns:a16="http://schemas.microsoft.com/office/drawing/2014/main" id="{9B8836F3-32DF-1917-B2CD-2C982FD56F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9036" y="110802"/>
            <a:ext cx="2402598" cy="9162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90" y="244395"/>
            <a:ext cx="8873412" cy="1200329"/>
          </a:xfrm>
          <a:prstGeom prst="rect">
            <a:avLst/>
          </a:prstGeom>
          <a:noFill/>
        </p:spPr>
        <p:txBody>
          <a:bodyPr wrap="square" rtlCol="0">
            <a:spAutoFit/>
          </a:bodyPr>
          <a:lstStyle/>
          <a:p>
            <a:r>
              <a:rPr lang="en-IE" sz="3600" b="1" dirty="0">
                <a:solidFill>
                  <a:schemeClr val="accent1">
                    <a:lumMod val="50000"/>
                  </a:schemeClr>
                </a:solidFill>
              </a:rPr>
              <a:t>Why is good quality water in rivers lakes and groundwater so important?</a:t>
            </a:r>
          </a:p>
        </p:txBody>
      </p:sp>
      <p:sp>
        <p:nvSpPr>
          <p:cNvPr id="6" name="Slide Number Placeholder 5"/>
          <p:cNvSpPr>
            <a:spLocks noGrp="1"/>
          </p:cNvSpPr>
          <p:nvPr>
            <p:ph type="sldNum" sz="quarter" idx="12"/>
          </p:nvPr>
        </p:nvSpPr>
        <p:spPr>
          <a:xfrm>
            <a:off x="6525209" y="6365680"/>
            <a:ext cx="2133600" cy="365125"/>
          </a:xfrm>
        </p:spPr>
        <p:txBody>
          <a:bodyPr/>
          <a:lstStyle/>
          <a:p>
            <a:fld id="{DD4FDE8C-21B8-4D45-8FD9-36CE24E2D844}" type="slidenum">
              <a:rPr lang="en-IE" smtClean="0"/>
              <a:pPr/>
              <a:t>5</a:t>
            </a:fld>
            <a:endParaRPr lang="en-IE"/>
          </a:p>
        </p:txBody>
      </p:sp>
      <p:sp>
        <p:nvSpPr>
          <p:cNvPr id="8" name="TextBox 7"/>
          <p:cNvSpPr txBox="1"/>
          <p:nvPr/>
        </p:nvSpPr>
        <p:spPr>
          <a:xfrm>
            <a:off x="181947" y="1458245"/>
            <a:ext cx="8780105" cy="2554545"/>
          </a:xfrm>
          <a:prstGeom prst="rect">
            <a:avLst/>
          </a:prstGeom>
          <a:noFill/>
        </p:spPr>
        <p:txBody>
          <a:bodyPr wrap="square" rtlCol="0">
            <a:spAutoFit/>
          </a:bodyPr>
          <a:lstStyle/>
          <a:p>
            <a:pPr marL="269875" indent="-269875">
              <a:spcBef>
                <a:spcPts val="800"/>
              </a:spcBef>
              <a:spcAft>
                <a:spcPts val="800"/>
              </a:spcAft>
              <a:buFont typeface="Arial" pitchFamily="34" charset="0"/>
              <a:buChar char="•"/>
            </a:pPr>
            <a:r>
              <a:rPr lang="en-IE" sz="2000" dirty="0"/>
              <a:t>Freshwater ecosystems provide a service for us - humans need clean water sources for drinking and other uses. </a:t>
            </a:r>
          </a:p>
          <a:p>
            <a:pPr marL="269875" indent="-269875">
              <a:spcBef>
                <a:spcPts val="800"/>
              </a:spcBef>
              <a:spcAft>
                <a:spcPts val="800"/>
              </a:spcAft>
              <a:buFont typeface="Arial" pitchFamily="34" charset="0"/>
              <a:buChar char="•"/>
            </a:pPr>
            <a:r>
              <a:rPr lang="en-IE" sz="2000" dirty="0"/>
              <a:t>Some pollutants and contaminants in water may make it very difficult  and expensive to treat/clean for human consumption.</a:t>
            </a:r>
          </a:p>
          <a:p>
            <a:pPr marL="269875" indent="-269875">
              <a:spcBef>
                <a:spcPts val="800"/>
              </a:spcBef>
              <a:spcAft>
                <a:spcPts val="800"/>
              </a:spcAft>
              <a:buFont typeface="Arial" pitchFamily="34" charset="0"/>
              <a:buChar char="•"/>
            </a:pPr>
            <a:r>
              <a:rPr lang="en-IE" sz="2000" dirty="0"/>
              <a:t>To sustain freshwater biodiversity, many species need really good quality water.</a:t>
            </a:r>
          </a:p>
          <a:p>
            <a:pPr marL="269875" indent="-269875">
              <a:spcBef>
                <a:spcPts val="800"/>
              </a:spcBef>
              <a:spcAft>
                <a:spcPts val="800"/>
              </a:spcAft>
              <a:buFont typeface="Arial" pitchFamily="34" charset="0"/>
              <a:buChar char="•"/>
            </a:pPr>
            <a:r>
              <a:rPr lang="en-IE" sz="2000" dirty="0"/>
              <a:t>Agriculture and food production needs clean water.</a:t>
            </a:r>
            <a:endParaRPr lang="en-IE" dirty="0"/>
          </a:p>
        </p:txBody>
      </p:sp>
      <p:sp>
        <p:nvSpPr>
          <p:cNvPr id="10" name="TextBox 9"/>
          <p:cNvSpPr txBox="1"/>
          <p:nvPr/>
        </p:nvSpPr>
        <p:spPr>
          <a:xfrm>
            <a:off x="4746180" y="6365680"/>
            <a:ext cx="4215872" cy="276999"/>
          </a:xfrm>
          <a:prstGeom prst="rect">
            <a:avLst/>
          </a:prstGeom>
          <a:noFill/>
        </p:spPr>
        <p:txBody>
          <a:bodyPr wrap="square" rtlCol="0">
            <a:spAutoFit/>
          </a:bodyPr>
          <a:lstStyle/>
          <a:p>
            <a:pPr algn="ctr"/>
            <a:r>
              <a:rPr lang="en-IE" sz="1200" dirty="0"/>
              <a:t>Source: Irish Independent, Oct 11, 2022</a:t>
            </a:r>
          </a:p>
        </p:txBody>
      </p:sp>
      <p:sp>
        <p:nvSpPr>
          <p:cNvPr id="7" name="TextBox 6">
            <a:extLst>
              <a:ext uri="{FF2B5EF4-FFF2-40B4-BE49-F238E27FC236}">
                <a16:creationId xmlns:a16="http://schemas.microsoft.com/office/drawing/2014/main" id="{2B7852E1-2023-4BB0-80BE-3089AAFA12F5}"/>
              </a:ext>
            </a:extLst>
          </p:cNvPr>
          <p:cNvSpPr txBox="1"/>
          <p:nvPr/>
        </p:nvSpPr>
        <p:spPr>
          <a:xfrm>
            <a:off x="227063" y="4036567"/>
            <a:ext cx="4579766" cy="2451953"/>
          </a:xfrm>
          <a:prstGeom prst="rect">
            <a:avLst/>
          </a:prstGeom>
          <a:noFill/>
        </p:spPr>
        <p:txBody>
          <a:bodyPr wrap="square" rtlCol="0">
            <a:spAutoFit/>
          </a:bodyPr>
          <a:lstStyle/>
          <a:p>
            <a:pPr marL="269875" indent="-269875">
              <a:spcBef>
                <a:spcPts val="800"/>
              </a:spcBef>
              <a:spcAft>
                <a:spcPts val="800"/>
              </a:spcAft>
              <a:buFont typeface="Arial" pitchFamily="34" charset="0"/>
              <a:buChar char="•"/>
            </a:pPr>
            <a:r>
              <a:rPr lang="en-IE" sz="2000" dirty="0"/>
              <a:t>Some industries need very clean water.</a:t>
            </a:r>
          </a:p>
          <a:p>
            <a:pPr marL="269875" indent="-269875">
              <a:spcBef>
                <a:spcPts val="800"/>
              </a:spcBef>
              <a:spcAft>
                <a:spcPts val="800"/>
              </a:spcAft>
              <a:buFont typeface="Arial" pitchFamily="34" charset="0"/>
              <a:buChar char="•"/>
            </a:pPr>
            <a:r>
              <a:rPr lang="en-IE" sz="2000" dirty="0"/>
              <a:t>Ireland’s Reputation – reports of  water pollution, fish kills, drinking water contamination can damage our reputation as a producer of high-quality food and as a nation who care for their environment.</a:t>
            </a:r>
            <a:endParaRPr lang="en-IE" dirty="0"/>
          </a:p>
        </p:txBody>
      </p:sp>
      <p:pic>
        <p:nvPicPr>
          <p:cNvPr id="4" name="Picture 3" descr="A picture containing timeline&#10;&#10;Description automatically generated">
            <a:extLst>
              <a:ext uri="{FF2B5EF4-FFF2-40B4-BE49-F238E27FC236}">
                <a16:creationId xmlns:a16="http://schemas.microsoft.com/office/drawing/2014/main" id="{542EC92C-92BE-4687-9DBE-CB149CCCFC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8127" y="4010934"/>
            <a:ext cx="4215873" cy="2342857"/>
          </a:xfrm>
          <a:prstGeom prst="rect">
            <a:avLst/>
          </a:prstGeom>
          <a:ln>
            <a:solidFill>
              <a:schemeClr val="tx1">
                <a:lumMod val="75000"/>
                <a:lumOff val="25000"/>
              </a:schemeClr>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4FDE8C-21B8-4D45-8FD9-36CE24E2D844}" type="slidenum">
              <a:rPr lang="en-IE" smtClean="0"/>
              <a:pPr/>
              <a:t>6</a:t>
            </a:fld>
            <a:endParaRPr lang="en-IE"/>
          </a:p>
        </p:txBody>
      </p:sp>
      <p:grpSp>
        <p:nvGrpSpPr>
          <p:cNvPr id="17" name="Group 16"/>
          <p:cNvGrpSpPr/>
          <p:nvPr/>
        </p:nvGrpSpPr>
        <p:grpSpPr>
          <a:xfrm>
            <a:off x="311566" y="1411534"/>
            <a:ext cx="4233844" cy="4494012"/>
            <a:chOff x="199340" y="2501718"/>
            <a:chExt cx="4830791" cy="3554546"/>
          </a:xfrm>
          <a:noFill/>
        </p:grpSpPr>
        <p:sp>
          <p:nvSpPr>
            <p:cNvPr id="8" name="Right Arrow Callout 7"/>
            <p:cNvSpPr/>
            <p:nvPr/>
          </p:nvSpPr>
          <p:spPr>
            <a:xfrm>
              <a:off x="199340" y="2501718"/>
              <a:ext cx="4830791" cy="3529827"/>
            </a:xfrm>
            <a:prstGeom prst="rightArrowCallout">
              <a:avLst>
                <a:gd name="adj1" fmla="val 25000"/>
                <a:gd name="adj2" fmla="val 25000"/>
                <a:gd name="adj3" fmla="val 25000"/>
                <a:gd name="adj4" fmla="val 70537"/>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1">
                <a:solidFill>
                  <a:schemeClr val="tx1"/>
                </a:solidFill>
              </a:endParaRPr>
            </a:p>
          </p:txBody>
        </p:sp>
        <p:sp>
          <p:nvSpPr>
            <p:cNvPr id="9" name="TextBox 8"/>
            <p:cNvSpPr txBox="1"/>
            <p:nvPr/>
          </p:nvSpPr>
          <p:spPr>
            <a:xfrm>
              <a:off x="289165" y="2526437"/>
              <a:ext cx="3294122" cy="3529827"/>
            </a:xfrm>
            <a:prstGeom prst="rect">
              <a:avLst/>
            </a:prstGeom>
            <a:grpFill/>
            <a:ln>
              <a:solidFill>
                <a:schemeClr val="bg1"/>
              </a:solidFill>
            </a:ln>
          </p:spPr>
          <p:txBody>
            <a:bodyPr wrap="square" rtlCol="0">
              <a:spAutoFit/>
            </a:bodyPr>
            <a:lstStyle/>
            <a:p>
              <a:r>
                <a:rPr lang="en-IE" sz="2400" b="1" dirty="0"/>
                <a:t>Oxygen levels</a:t>
              </a:r>
            </a:p>
            <a:p>
              <a:pPr>
                <a:buFont typeface="Arial" pitchFamily="34" charset="0"/>
                <a:buChar char="•"/>
              </a:pPr>
              <a:endParaRPr lang="en-IE" sz="1600" b="1" dirty="0"/>
            </a:p>
            <a:p>
              <a:r>
                <a:rPr lang="en-IE" sz="2400" b="1" dirty="0"/>
                <a:t>pH</a:t>
              </a:r>
            </a:p>
            <a:p>
              <a:endParaRPr lang="en-IE" sz="1600" b="1" dirty="0"/>
            </a:p>
            <a:p>
              <a:r>
                <a:rPr lang="en-IE" sz="2400" b="1" dirty="0"/>
                <a:t>Nutrient levels (</a:t>
              </a:r>
              <a:r>
                <a:rPr lang="en-IE" sz="1200" b="1" dirty="0"/>
                <a:t>e.g. </a:t>
              </a:r>
              <a:r>
                <a:rPr lang="en-IE" sz="2400" b="1" dirty="0"/>
                <a:t>N, P)</a:t>
              </a:r>
            </a:p>
            <a:p>
              <a:pPr>
                <a:buFont typeface="Arial" pitchFamily="34" charset="0"/>
                <a:buChar char="•"/>
              </a:pPr>
              <a:endParaRPr lang="en-IE" b="1" dirty="0"/>
            </a:p>
            <a:p>
              <a:r>
                <a:rPr lang="en-IE" sz="2400" b="1" dirty="0"/>
                <a:t>Presence /absence of  toxic pollutants, e.g. pesticides</a:t>
              </a:r>
            </a:p>
            <a:p>
              <a:pPr>
                <a:buFont typeface="Arial" pitchFamily="34" charset="0"/>
                <a:buChar char="•"/>
              </a:pPr>
              <a:endParaRPr lang="en-IE" sz="1600" b="1" dirty="0"/>
            </a:p>
            <a:p>
              <a:r>
                <a:rPr lang="en-IE" sz="2400" b="1" dirty="0"/>
                <a:t>Amounts of suspended silt</a:t>
              </a:r>
            </a:p>
          </p:txBody>
        </p:sp>
      </p:grpSp>
      <p:sp>
        <p:nvSpPr>
          <p:cNvPr id="10" name="TextBox 9"/>
          <p:cNvSpPr txBox="1"/>
          <p:nvPr/>
        </p:nvSpPr>
        <p:spPr>
          <a:xfrm>
            <a:off x="281755" y="316708"/>
            <a:ext cx="8247194" cy="954107"/>
          </a:xfrm>
          <a:prstGeom prst="rect">
            <a:avLst/>
          </a:prstGeom>
          <a:noFill/>
        </p:spPr>
        <p:txBody>
          <a:bodyPr wrap="none" rtlCol="0">
            <a:spAutoFit/>
          </a:bodyPr>
          <a:lstStyle/>
          <a:p>
            <a:r>
              <a:rPr lang="en-IE" sz="2800" b="1" dirty="0">
                <a:solidFill>
                  <a:schemeClr val="accent1">
                    <a:lumMod val="50000"/>
                  </a:schemeClr>
                </a:solidFill>
              </a:rPr>
              <a:t>What determines water quality in our rivers, streams, </a:t>
            </a:r>
          </a:p>
          <a:p>
            <a:r>
              <a:rPr lang="en-IE" sz="2800" b="1" dirty="0">
                <a:solidFill>
                  <a:schemeClr val="accent1">
                    <a:lumMod val="50000"/>
                  </a:schemeClr>
                </a:solidFill>
              </a:rPr>
              <a:t>lakes, seas?</a:t>
            </a:r>
          </a:p>
        </p:txBody>
      </p:sp>
      <p:grpSp>
        <p:nvGrpSpPr>
          <p:cNvPr id="16" name="Group 15"/>
          <p:cNvGrpSpPr/>
          <p:nvPr/>
        </p:nvGrpSpPr>
        <p:grpSpPr>
          <a:xfrm>
            <a:off x="4701480" y="4211030"/>
            <a:ext cx="4261449" cy="2077628"/>
            <a:chOff x="5322499" y="1414732"/>
            <a:chExt cx="3114136" cy="2838091"/>
          </a:xfrm>
        </p:grpSpPr>
        <p:sp>
          <p:nvSpPr>
            <p:cNvPr id="11" name="Rectangle 10"/>
            <p:cNvSpPr/>
            <p:nvPr/>
          </p:nvSpPr>
          <p:spPr>
            <a:xfrm>
              <a:off x="5322499" y="1414732"/>
              <a:ext cx="3114136" cy="2838091"/>
            </a:xfrm>
            <a:prstGeom prst="rect">
              <a:avLst/>
            </a:prstGeom>
            <a:solidFill>
              <a:srgbClr val="0070C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bg1"/>
                </a:solidFill>
              </a:endParaRPr>
            </a:p>
          </p:txBody>
        </p:sp>
        <p:sp>
          <p:nvSpPr>
            <p:cNvPr id="12" name="TextBox 11"/>
            <p:cNvSpPr txBox="1"/>
            <p:nvPr/>
          </p:nvSpPr>
          <p:spPr>
            <a:xfrm>
              <a:off x="5779925" y="1602939"/>
              <a:ext cx="2199281" cy="798817"/>
            </a:xfrm>
            <a:prstGeom prst="rect">
              <a:avLst/>
            </a:prstGeom>
            <a:noFill/>
          </p:spPr>
          <p:txBody>
            <a:bodyPr wrap="none" rtlCol="0">
              <a:spAutoFit/>
            </a:bodyPr>
            <a:lstStyle/>
            <a:p>
              <a:pPr algn="ctr"/>
              <a:r>
                <a:rPr lang="en-IE" sz="3200" b="1" dirty="0">
                  <a:solidFill>
                    <a:schemeClr val="bg1"/>
                  </a:solidFill>
                </a:rPr>
                <a:t>Ecological Status</a:t>
              </a:r>
            </a:p>
          </p:txBody>
        </p:sp>
        <p:sp>
          <p:nvSpPr>
            <p:cNvPr id="13" name="TextBox 12"/>
            <p:cNvSpPr txBox="1"/>
            <p:nvPr/>
          </p:nvSpPr>
          <p:spPr>
            <a:xfrm>
              <a:off x="5464535" y="2521487"/>
              <a:ext cx="2845600" cy="1639679"/>
            </a:xfrm>
            <a:prstGeom prst="rect">
              <a:avLst/>
            </a:prstGeom>
            <a:noFill/>
          </p:spPr>
          <p:txBody>
            <a:bodyPr wrap="square" rtlCol="0">
              <a:spAutoFit/>
            </a:bodyPr>
            <a:lstStyle/>
            <a:p>
              <a:pPr algn="ctr"/>
              <a:r>
                <a:rPr lang="en-IE" sz="2400" b="1" dirty="0">
                  <a:solidFill>
                    <a:schemeClr val="bg1"/>
                  </a:solidFill>
                </a:rPr>
                <a:t>The condition of the plant and animal communities in the river or lake. </a:t>
              </a:r>
            </a:p>
          </p:txBody>
        </p:sp>
      </p:grpSp>
      <p:grpSp>
        <p:nvGrpSpPr>
          <p:cNvPr id="20" name="Group 19"/>
          <p:cNvGrpSpPr/>
          <p:nvPr/>
        </p:nvGrpSpPr>
        <p:grpSpPr>
          <a:xfrm>
            <a:off x="4729087" y="2208327"/>
            <a:ext cx="4233844" cy="2002703"/>
            <a:chOff x="4727274" y="1837426"/>
            <a:chExt cx="4416726" cy="1846053"/>
          </a:xfrm>
        </p:grpSpPr>
        <p:sp>
          <p:nvSpPr>
            <p:cNvPr id="14" name="TextBox 13"/>
            <p:cNvSpPr txBox="1"/>
            <p:nvPr/>
          </p:nvSpPr>
          <p:spPr>
            <a:xfrm>
              <a:off x="4727274" y="1854680"/>
              <a:ext cx="4253915" cy="1219921"/>
            </a:xfrm>
            <a:prstGeom prst="rect">
              <a:avLst/>
            </a:prstGeom>
            <a:noFill/>
          </p:spPr>
          <p:txBody>
            <a:bodyPr wrap="square" rtlCol="0">
              <a:spAutoFit/>
            </a:bodyPr>
            <a:lstStyle/>
            <a:p>
              <a:pPr algn="ctr"/>
              <a:r>
                <a:rPr lang="en-IE" sz="2000" dirty="0"/>
                <a:t>If these factors are good, then the animal and plant communities in the river or lake will be healthy and thriving.</a:t>
              </a:r>
            </a:p>
          </p:txBody>
        </p:sp>
        <p:sp>
          <p:nvSpPr>
            <p:cNvPr id="15" name="Down Arrow Callout 14"/>
            <p:cNvSpPr/>
            <p:nvPr/>
          </p:nvSpPr>
          <p:spPr>
            <a:xfrm>
              <a:off x="4727275" y="1837426"/>
              <a:ext cx="4416725" cy="1846053"/>
            </a:xfrm>
            <a:prstGeom prst="down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D4FDE8C-21B8-4D45-8FD9-36CE24E2D844}" type="slidenum">
              <a:rPr lang="en-IE" smtClean="0"/>
              <a:pPr/>
              <a:t>7</a:t>
            </a:fld>
            <a:endParaRPr lang="en-IE"/>
          </a:p>
        </p:txBody>
      </p:sp>
      <p:sp>
        <p:nvSpPr>
          <p:cNvPr id="4" name="TextBox 3"/>
          <p:cNvSpPr txBox="1"/>
          <p:nvPr/>
        </p:nvSpPr>
        <p:spPr>
          <a:xfrm>
            <a:off x="279735" y="320368"/>
            <a:ext cx="8584530" cy="584775"/>
          </a:xfrm>
          <a:prstGeom prst="rect">
            <a:avLst/>
          </a:prstGeom>
          <a:noFill/>
        </p:spPr>
        <p:txBody>
          <a:bodyPr wrap="none" rtlCol="0">
            <a:spAutoFit/>
          </a:bodyPr>
          <a:lstStyle/>
          <a:p>
            <a:r>
              <a:rPr lang="en-IE" sz="3200" b="1" dirty="0">
                <a:solidFill>
                  <a:schemeClr val="accent1">
                    <a:lumMod val="50000"/>
                  </a:schemeClr>
                </a:solidFill>
              </a:rPr>
              <a:t>How is Ecological Status described or ‘classified’? </a:t>
            </a:r>
          </a:p>
        </p:txBody>
      </p:sp>
      <p:grpSp>
        <p:nvGrpSpPr>
          <p:cNvPr id="5" name="Group 4"/>
          <p:cNvGrpSpPr/>
          <p:nvPr/>
        </p:nvGrpSpPr>
        <p:grpSpPr>
          <a:xfrm>
            <a:off x="1011187" y="1649108"/>
            <a:ext cx="2210940" cy="3695352"/>
            <a:chOff x="5544207" y="1272020"/>
            <a:chExt cx="1292772" cy="2332976"/>
          </a:xfrm>
          <a:effectLst>
            <a:outerShdw blurRad="50800" dist="38100" dir="18900000" algn="bl" rotWithShape="0">
              <a:prstClr val="black">
                <a:alpha val="40000"/>
              </a:prstClr>
            </a:outerShdw>
          </a:effectLst>
        </p:grpSpPr>
        <p:sp>
          <p:nvSpPr>
            <p:cNvPr id="6" name="Rectangle 5"/>
            <p:cNvSpPr/>
            <p:nvPr/>
          </p:nvSpPr>
          <p:spPr>
            <a:xfrm>
              <a:off x="5544207" y="1374872"/>
              <a:ext cx="1292772" cy="47296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3200"/>
            </a:p>
          </p:txBody>
        </p:sp>
        <p:sp>
          <p:nvSpPr>
            <p:cNvPr id="7" name="Rectangle 6"/>
            <p:cNvSpPr/>
            <p:nvPr/>
          </p:nvSpPr>
          <p:spPr>
            <a:xfrm>
              <a:off x="5544207" y="1744985"/>
              <a:ext cx="1292772" cy="4729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3200"/>
            </a:p>
          </p:txBody>
        </p:sp>
        <p:sp>
          <p:nvSpPr>
            <p:cNvPr id="8" name="Rectangle 7"/>
            <p:cNvSpPr/>
            <p:nvPr/>
          </p:nvSpPr>
          <p:spPr>
            <a:xfrm>
              <a:off x="5544207" y="2217950"/>
              <a:ext cx="1292772" cy="4729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3200"/>
            </a:p>
          </p:txBody>
        </p:sp>
        <p:sp>
          <p:nvSpPr>
            <p:cNvPr id="9" name="Rectangle 8"/>
            <p:cNvSpPr/>
            <p:nvPr/>
          </p:nvSpPr>
          <p:spPr>
            <a:xfrm>
              <a:off x="5544207" y="2669683"/>
              <a:ext cx="1292772" cy="4729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3200"/>
            </a:p>
          </p:txBody>
        </p:sp>
        <p:sp>
          <p:nvSpPr>
            <p:cNvPr id="10" name="Rectangle 9"/>
            <p:cNvSpPr/>
            <p:nvPr/>
          </p:nvSpPr>
          <p:spPr>
            <a:xfrm>
              <a:off x="5544207" y="3132031"/>
              <a:ext cx="1292772" cy="47296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3200"/>
            </a:p>
          </p:txBody>
        </p:sp>
        <p:sp>
          <p:nvSpPr>
            <p:cNvPr id="11" name="TextBox 10"/>
            <p:cNvSpPr txBox="1"/>
            <p:nvPr/>
          </p:nvSpPr>
          <p:spPr>
            <a:xfrm>
              <a:off x="5926346" y="1442169"/>
              <a:ext cx="621103" cy="369184"/>
            </a:xfrm>
            <a:prstGeom prst="rect">
              <a:avLst/>
            </a:prstGeom>
            <a:noFill/>
          </p:spPr>
          <p:txBody>
            <a:bodyPr wrap="square" rtlCol="0">
              <a:spAutoFit/>
            </a:bodyPr>
            <a:lstStyle/>
            <a:p>
              <a:r>
                <a:rPr lang="en-IE" sz="3200" dirty="0">
                  <a:solidFill>
                    <a:schemeClr val="bg1"/>
                  </a:solidFill>
                </a:rPr>
                <a:t>High</a:t>
              </a:r>
            </a:p>
          </p:txBody>
        </p:sp>
        <p:sp>
          <p:nvSpPr>
            <p:cNvPr id="12" name="TextBox 11"/>
            <p:cNvSpPr txBox="1"/>
            <p:nvPr/>
          </p:nvSpPr>
          <p:spPr>
            <a:xfrm>
              <a:off x="5834331" y="1812259"/>
              <a:ext cx="805133" cy="369184"/>
            </a:xfrm>
            <a:prstGeom prst="rect">
              <a:avLst/>
            </a:prstGeom>
            <a:noFill/>
          </p:spPr>
          <p:txBody>
            <a:bodyPr wrap="square" rtlCol="0">
              <a:spAutoFit/>
            </a:bodyPr>
            <a:lstStyle/>
            <a:p>
              <a:r>
                <a:rPr lang="en-IE" sz="3200" dirty="0"/>
                <a:t>Good</a:t>
              </a:r>
            </a:p>
          </p:txBody>
        </p:sp>
        <p:sp>
          <p:nvSpPr>
            <p:cNvPr id="13" name="TextBox 12"/>
            <p:cNvSpPr txBox="1"/>
            <p:nvPr/>
          </p:nvSpPr>
          <p:spPr>
            <a:xfrm>
              <a:off x="5642853" y="2256682"/>
              <a:ext cx="1086927" cy="369184"/>
            </a:xfrm>
            <a:prstGeom prst="rect">
              <a:avLst/>
            </a:prstGeom>
            <a:noFill/>
          </p:spPr>
          <p:txBody>
            <a:bodyPr wrap="square" rtlCol="0">
              <a:spAutoFit/>
            </a:bodyPr>
            <a:lstStyle/>
            <a:p>
              <a:r>
                <a:rPr lang="en-IE" sz="3200" dirty="0"/>
                <a:t>Moderate</a:t>
              </a:r>
            </a:p>
          </p:txBody>
        </p:sp>
        <p:sp>
          <p:nvSpPr>
            <p:cNvPr id="14" name="TextBox 13"/>
            <p:cNvSpPr txBox="1"/>
            <p:nvPr/>
          </p:nvSpPr>
          <p:spPr>
            <a:xfrm>
              <a:off x="5880041" y="2718068"/>
              <a:ext cx="621103" cy="369184"/>
            </a:xfrm>
            <a:prstGeom prst="rect">
              <a:avLst/>
            </a:prstGeom>
            <a:noFill/>
          </p:spPr>
          <p:txBody>
            <a:bodyPr wrap="square" rtlCol="0">
              <a:spAutoFit/>
            </a:bodyPr>
            <a:lstStyle/>
            <a:p>
              <a:r>
                <a:rPr lang="en-IE" sz="3200" dirty="0"/>
                <a:t>Poor</a:t>
              </a:r>
            </a:p>
          </p:txBody>
        </p:sp>
        <p:sp>
          <p:nvSpPr>
            <p:cNvPr id="15" name="TextBox 14"/>
            <p:cNvSpPr txBox="1"/>
            <p:nvPr/>
          </p:nvSpPr>
          <p:spPr>
            <a:xfrm>
              <a:off x="5926346" y="3199236"/>
              <a:ext cx="621103" cy="369184"/>
            </a:xfrm>
            <a:prstGeom prst="rect">
              <a:avLst/>
            </a:prstGeom>
            <a:noFill/>
          </p:spPr>
          <p:txBody>
            <a:bodyPr wrap="square" rtlCol="0">
              <a:spAutoFit/>
            </a:bodyPr>
            <a:lstStyle/>
            <a:p>
              <a:r>
                <a:rPr lang="en-IE" sz="3200" dirty="0">
                  <a:solidFill>
                    <a:schemeClr val="bg1"/>
                  </a:solidFill>
                </a:rPr>
                <a:t>Bad</a:t>
              </a:r>
            </a:p>
          </p:txBody>
        </p:sp>
        <p:sp>
          <p:nvSpPr>
            <p:cNvPr id="25" name="Rectangle 24">
              <a:extLst>
                <a:ext uri="{FF2B5EF4-FFF2-40B4-BE49-F238E27FC236}">
                  <a16:creationId xmlns:a16="http://schemas.microsoft.com/office/drawing/2014/main" id="{999169A0-6E0A-4B5E-873C-98B31F5CCE63}"/>
                </a:ext>
              </a:extLst>
            </p:cNvPr>
            <p:cNvSpPr/>
            <p:nvPr/>
          </p:nvSpPr>
          <p:spPr>
            <a:xfrm>
              <a:off x="5544207" y="1272020"/>
              <a:ext cx="1292772" cy="47296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3200"/>
            </a:p>
          </p:txBody>
        </p:sp>
        <p:sp>
          <p:nvSpPr>
            <p:cNvPr id="27" name="TextBox 26">
              <a:extLst>
                <a:ext uri="{FF2B5EF4-FFF2-40B4-BE49-F238E27FC236}">
                  <a16:creationId xmlns:a16="http://schemas.microsoft.com/office/drawing/2014/main" id="{D579F50C-9B58-4BEB-9E5C-8F3376F1EBD6}"/>
                </a:ext>
              </a:extLst>
            </p:cNvPr>
            <p:cNvSpPr txBox="1"/>
            <p:nvPr/>
          </p:nvSpPr>
          <p:spPr>
            <a:xfrm>
              <a:off x="5880041" y="1333189"/>
              <a:ext cx="621103" cy="369184"/>
            </a:xfrm>
            <a:prstGeom prst="rect">
              <a:avLst/>
            </a:prstGeom>
            <a:noFill/>
          </p:spPr>
          <p:txBody>
            <a:bodyPr wrap="square" rtlCol="0">
              <a:spAutoFit/>
            </a:bodyPr>
            <a:lstStyle/>
            <a:p>
              <a:r>
                <a:rPr lang="en-IE" sz="3200" dirty="0">
                  <a:solidFill>
                    <a:schemeClr val="bg1"/>
                  </a:solidFill>
                </a:rPr>
                <a:t>High</a:t>
              </a:r>
            </a:p>
          </p:txBody>
        </p:sp>
      </p:grpSp>
      <p:sp>
        <p:nvSpPr>
          <p:cNvPr id="22" name="TextBox 21"/>
          <p:cNvSpPr txBox="1"/>
          <p:nvPr/>
        </p:nvSpPr>
        <p:spPr>
          <a:xfrm>
            <a:off x="4339407" y="1053866"/>
            <a:ext cx="3982052" cy="461665"/>
          </a:xfrm>
          <a:prstGeom prst="rect">
            <a:avLst/>
          </a:prstGeom>
          <a:noFill/>
        </p:spPr>
        <p:txBody>
          <a:bodyPr wrap="none" rtlCol="0">
            <a:spAutoFit/>
          </a:bodyPr>
          <a:lstStyle/>
          <a:p>
            <a:r>
              <a:rPr lang="en-IE" sz="2400" dirty="0"/>
              <a:t>This classification comes from:</a:t>
            </a:r>
          </a:p>
        </p:txBody>
      </p:sp>
      <p:sp>
        <p:nvSpPr>
          <p:cNvPr id="23" name="TextBox 22"/>
          <p:cNvSpPr txBox="1"/>
          <p:nvPr/>
        </p:nvSpPr>
        <p:spPr>
          <a:xfrm>
            <a:off x="107566" y="5376157"/>
            <a:ext cx="8928867" cy="1569660"/>
          </a:xfrm>
          <a:prstGeom prst="rect">
            <a:avLst/>
          </a:prstGeom>
          <a:noFill/>
        </p:spPr>
        <p:txBody>
          <a:bodyPr wrap="square" rtlCol="0">
            <a:spAutoFit/>
          </a:bodyPr>
          <a:lstStyle/>
          <a:p>
            <a:pPr algn="ctr"/>
            <a:r>
              <a:rPr lang="en-IE" sz="2400" dirty="0"/>
              <a:t>The EU WFD Directive requires that all EU countries achieve </a:t>
            </a:r>
            <a:r>
              <a:rPr lang="en-IE" sz="2400" b="1" dirty="0"/>
              <a:t>Good Status </a:t>
            </a:r>
            <a:r>
              <a:rPr lang="en-IE" sz="2400" dirty="0"/>
              <a:t>for their surface water (lakes, rivers and coastal areas) and groundwater by 2027 and that they prevent deterioration happening in all water bodies.</a:t>
            </a:r>
          </a:p>
        </p:txBody>
      </p:sp>
      <p:sp>
        <p:nvSpPr>
          <p:cNvPr id="26" name="TextBox 25"/>
          <p:cNvSpPr txBox="1"/>
          <p:nvPr/>
        </p:nvSpPr>
        <p:spPr>
          <a:xfrm>
            <a:off x="964801" y="1113310"/>
            <a:ext cx="2303709" cy="461665"/>
          </a:xfrm>
          <a:prstGeom prst="rect">
            <a:avLst/>
          </a:prstGeom>
          <a:noFill/>
        </p:spPr>
        <p:txBody>
          <a:bodyPr wrap="none" rtlCol="0">
            <a:spAutoFit/>
          </a:bodyPr>
          <a:lstStyle/>
          <a:p>
            <a:pPr algn="ctr"/>
            <a:r>
              <a:rPr lang="en-IE" sz="2400" b="1" dirty="0"/>
              <a:t>Ecological Status</a:t>
            </a:r>
          </a:p>
        </p:txBody>
      </p:sp>
      <p:pic>
        <p:nvPicPr>
          <p:cNvPr id="16" name="Picture 15" descr="A picture containing background pattern&#10;&#10;Description automatically generated">
            <a:extLst>
              <a:ext uri="{FF2B5EF4-FFF2-40B4-BE49-F238E27FC236}">
                <a16:creationId xmlns:a16="http://schemas.microsoft.com/office/drawing/2014/main" id="{FCEEE7A5-7E96-4DFA-9355-2928E103DE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42" r="16920" b="-428"/>
          <a:stretch/>
        </p:blipFill>
        <p:spPr>
          <a:xfrm>
            <a:off x="4676813" y="1725809"/>
            <a:ext cx="3456000" cy="3456000"/>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99E27247-9E65-46F7-B943-57B1433DCA80}"/>
              </a:ext>
            </a:extLst>
          </p:cNvPr>
          <p:cNvSpPr txBox="1"/>
          <p:nvPr/>
        </p:nvSpPr>
        <p:spPr>
          <a:xfrm>
            <a:off x="5555727" y="2813709"/>
            <a:ext cx="1698171" cy="1200329"/>
          </a:xfrm>
          <a:prstGeom prst="rect">
            <a:avLst/>
          </a:prstGeom>
          <a:noFill/>
        </p:spPr>
        <p:txBody>
          <a:bodyPr wrap="square" rtlCol="0">
            <a:spAutoFit/>
          </a:bodyPr>
          <a:lstStyle/>
          <a:p>
            <a:pPr algn="ctr"/>
            <a:r>
              <a:rPr lang="en-IE" sz="2400" b="1" dirty="0">
                <a:solidFill>
                  <a:schemeClr val="bg1"/>
                </a:solidFill>
              </a:rPr>
              <a:t>EU Water Framework Directive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D4FDE8C-21B8-4D45-8FD9-36CE24E2D844}" type="slidenum">
              <a:rPr lang="en-IE" smtClean="0"/>
              <a:pPr/>
              <a:t>8</a:t>
            </a:fld>
            <a:endParaRPr lang="en-IE"/>
          </a:p>
        </p:txBody>
      </p:sp>
      <p:pic>
        <p:nvPicPr>
          <p:cNvPr id="21506" name="Picture 2"/>
          <p:cNvPicPr>
            <a:picLocks noChangeAspect="1" noChangeArrowheads="1"/>
          </p:cNvPicPr>
          <p:nvPr/>
        </p:nvPicPr>
        <p:blipFill>
          <a:blip r:embed="rId2" cstate="print"/>
          <a:srcRect l="43684" t="14971" r="29167" b="16315"/>
          <a:stretch>
            <a:fillRect/>
          </a:stretch>
        </p:blipFill>
        <p:spPr bwMode="auto">
          <a:xfrm>
            <a:off x="5241424" y="1380190"/>
            <a:ext cx="3623414" cy="5158722"/>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4" name="TextBox 3"/>
          <p:cNvSpPr txBox="1"/>
          <p:nvPr/>
        </p:nvSpPr>
        <p:spPr>
          <a:xfrm>
            <a:off x="105470" y="1297283"/>
            <a:ext cx="5133848" cy="5324535"/>
          </a:xfrm>
          <a:prstGeom prst="rect">
            <a:avLst/>
          </a:prstGeom>
          <a:noFill/>
        </p:spPr>
        <p:txBody>
          <a:bodyPr wrap="square" rtlCol="0">
            <a:spAutoFit/>
          </a:bodyPr>
          <a:lstStyle/>
          <a:p>
            <a:pPr marL="285750" indent="-285750">
              <a:buFont typeface="Arial" panose="020B0604020202020204" pitchFamily="34" charset="0"/>
              <a:buChar char="•"/>
            </a:pPr>
            <a:r>
              <a:rPr lang="en-IE" sz="2000" b="1" dirty="0"/>
              <a:t>EU Water Framework Directive </a:t>
            </a:r>
            <a:r>
              <a:rPr lang="en-IE" sz="2000" dirty="0"/>
              <a:t>was adopted in 2000. Each EU member state must set out a plan to achieve the aims of the WFD.</a:t>
            </a:r>
          </a:p>
          <a:p>
            <a:pPr marL="285750" indent="-285750">
              <a:buFont typeface="Arial" panose="020B0604020202020204" pitchFamily="34" charset="0"/>
              <a:buChar char="•"/>
            </a:pPr>
            <a:endParaRPr lang="en-IE" sz="2000" dirty="0"/>
          </a:p>
          <a:p>
            <a:pPr marL="285750" indent="-285750">
              <a:buFont typeface="Arial" panose="020B0604020202020204" pitchFamily="34" charset="0"/>
              <a:buChar char="•"/>
            </a:pPr>
            <a:r>
              <a:rPr lang="en-IE" sz="2000" dirty="0"/>
              <a:t>Irelands 2</a:t>
            </a:r>
            <a:r>
              <a:rPr lang="en-IE" sz="2000" baseline="30000" dirty="0"/>
              <a:t>nd</a:t>
            </a:r>
            <a:r>
              <a:rPr lang="en-IE" sz="2000" dirty="0"/>
              <a:t> River Basin Management Plan 2018-2021.</a:t>
            </a:r>
          </a:p>
          <a:p>
            <a:pPr marL="285750" indent="-285750">
              <a:buFont typeface="Arial" panose="020B0604020202020204" pitchFamily="34" charset="0"/>
              <a:buChar char="•"/>
            </a:pPr>
            <a:endParaRPr lang="en-IE" sz="2000" dirty="0"/>
          </a:p>
          <a:p>
            <a:pPr marL="285750" indent="-285750">
              <a:buFont typeface="Arial" panose="020B0604020202020204" pitchFamily="34" charset="0"/>
              <a:buChar char="•"/>
            </a:pPr>
            <a:r>
              <a:rPr lang="en-IE" sz="2000" dirty="0"/>
              <a:t>The 3</a:t>
            </a:r>
            <a:r>
              <a:rPr lang="en-IE" sz="2000" baseline="30000" dirty="0"/>
              <a:t>rd</a:t>
            </a:r>
            <a:r>
              <a:rPr lang="en-IE" sz="2000" dirty="0"/>
              <a:t> RBMP for the period 2022-2027 is being drafted. </a:t>
            </a:r>
          </a:p>
          <a:p>
            <a:pPr marL="285750" indent="-285750">
              <a:buFont typeface="Arial" panose="020B0604020202020204" pitchFamily="34" charset="0"/>
              <a:buChar char="•"/>
            </a:pPr>
            <a:endParaRPr lang="en-IE" sz="2000" dirty="0"/>
          </a:p>
          <a:p>
            <a:pPr marL="285750" indent="-285750">
              <a:buFont typeface="Arial" panose="020B0604020202020204" pitchFamily="34" charset="0"/>
              <a:buChar char="•"/>
            </a:pPr>
            <a:r>
              <a:rPr lang="en-IE" sz="2000" dirty="0"/>
              <a:t>Have they succeeded so far?</a:t>
            </a:r>
          </a:p>
          <a:p>
            <a:pPr marL="285750" indent="-285750">
              <a:buFont typeface="Arial" panose="020B0604020202020204" pitchFamily="34" charset="0"/>
              <a:buChar char="•"/>
            </a:pPr>
            <a:endParaRPr lang="en-IE" sz="2000" dirty="0"/>
          </a:p>
          <a:p>
            <a:pPr marL="285750" indent="-285750">
              <a:buFont typeface="Arial" panose="020B0604020202020204" pitchFamily="34" charset="0"/>
              <a:buChar char="•"/>
            </a:pPr>
            <a:r>
              <a:rPr lang="en-IE" sz="2000" dirty="0"/>
              <a:t> </a:t>
            </a:r>
            <a:r>
              <a:rPr lang="en-IE" sz="2000" b="1" dirty="0"/>
              <a:t>No.</a:t>
            </a:r>
            <a:r>
              <a:rPr lang="en-IE" sz="2000" dirty="0"/>
              <a:t> Deadlines for achieving the objectives keep getting extended. The first deadline was 2015, the latest is 2027.</a:t>
            </a:r>
          </a:p>
          <a:p>
            <a:pPr marL="285750" indent="-285750">
              <a:buFont typeface="Arial" panose="020B0604020202020204" pitchFamily="34" charset="0"/>
              <a:buChar char="•"/>
            </a:pPr>
            <a:endParaRPr lang="en-IE" sz="2000" dirty="0"/>
          </a:p>
          <a:p>
            <a:pPr marL="285750" indent="-285750">
              <a:buFont typeface="Arial" panose="020B0604020202020204" pitchFamily="34" charset="0"/>
              <a:buChar char="•"/>
            </a:pPr>
            <a:r>
              <a:rPr lang="en-IE" sz="2000" i="1" dirty="0"/>
              <a:t>It’s a difficult problem!</a:t>
            </a:r>
          </a:p>
        </p:txBody>
      </p:sp>
      <p:sp>
        <p:nvSpPr>
          <p:cNvPr id="5" name="TextBox 4">
            <a:extLst>
              <a:ext uri="{FF2B5EF4-FFF2-40B4-BE49-F238E27FC236}">
                <a16:creationId xmlns:a16="http://schemas.microsoft.com/office/drawing/2014/main" id="{01BF3106-6035-A873-6F87-ECFCC9E71BDD}"/>
              </a:ext>
            </a:extLst>
          </p:cNvPr>
          <p:cNvSpPr txBox="1"/>
          <p:nvPr/>
        </p:nvSpPr>
        <p:spPr>
          <a:xfrm>
            <a:off x="105470" y="189634"/>
            <a:ext cx="6273559" cy="954107"/>
          </a:xfrm>
          <a:prstGeom prst="rect">
            <a:avLst/>
          </a:prstGeom>
          <a:noFill/>
        </p:spPr>
        <p:txBody>
          <a:bodyPr wrap="square">
            <a:spAutoFit/>
          </a:bodyPr>
          <a:lstStyle/>
          <a:p>
            <a:r>
              <a:rPr lang="en-IE" sz="2800" b="1" dirty="0">
                <a:solidFill>
                  <a:schemeClr val="accent1">
                    <a:lumMod val="50000"/>
                  </a:schemeClr>
                </a:solidFill>
              </a:rPr>
              <a:t>Water Framework Directive (WFD) </a:t>
            </a:r>
          </a:p>
          <a:p>
            <a:r>
              <a:rPr lang="en-IE" sz="2800" b="1" dirty="0">
                <a:solidFill>
                  <a:schemeClr val="accent1">
                    <a:lumMod val="50000"/>
                  </a:schemeClr>
                </a:solidFill>
              </a:rPr>
              <a:t>River Basin Management Plan </a:t>
            </a:r>
            <a:endParaRPr lang="en-IE" sz="2800" dirty="0"/>
          </a:p>
        </p:txBody>
      </p:sp>
      <p:pic>
        <p:nvPicPr>
          <p:cNvPr id="6" name="Picture 5" descr="A blue and white logo&#10;&#10;Description automatically generated">
            <a:extLst>
              <a:ext uri="{FF2B5EF4-FFF2-40B4-BE49-F238E27FC236}">
                <a16:creationId xmlns:a16="http://schemas.microsoft.com/office/drawing/2014/main" id="{581543D2-AB28-C6AE-53A3-C761B8704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9036" y="110802"/>
            <a:ext cx="2402598" cy="91624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095738" y="2023524"/>
            <a:ext cx="2639471" cy="3710542"/>
            <a:chOff x="5544207" y="1374872"/>
            <a:chExt cx="1292772" cy="2322360"/>
          </a:xfrm>
          <a:effectLst>
            <a:outerShdw blurRad="50800" dist="38100" algn="l" rotWithShape="0">
              <a:prstClr val="black">
                <a:alpha val="40000"/>
              </a:prstClr>
            </a:outerShdw>
          </a:effectLst>
        </p:grpSpPr>
        <p:sp>
          <p:nvSpPr>
            <p:cNvPr id="5" name="Rectangle 4"/>
            <p:cNvSpPr/>
            <p:nvPr/>
          </p:nvSpPr>
          <p:spPr>
            <a:xfrm>
              <a:off x="5544207" y="1374872"/>
              <a:ext cx="1292772" cy="47296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a:p>
          </p:txBody>
        </p:sp>
        <p:sp>
          <p:nvSpPr>
            <p:cNvPr id="6" name="Rectangle 5"/>
            <p:cNvSpPr/>
            <p:nvPr/>
          </p:nvSpPr>
          <p:spPr>
            <a:xfrm>
              <a:off x="5544207" y="1837221"/>
              <a:ext cx="1292772" cy="47296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a:p>
          </p:txBody>
        </p:sp>
        <p:sp>
          <p:nvSpPr>
            <p:cNvPr id="7" name="Rectangle 6"/>
            <p:cNvSpPr/>
            <p:nvPr/>
          </p:nvSpPr>
          <p:spPr>
            <a:xfrm>
              <a:off x="5544207" y="2299570"/>
              <a:ext cx="1292772" cy="4729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a:p>
          </p:txBody>
        </p:sp>
        <p:sp>
          <p:nvSpPr>
            <p:cNvPr id="8" name="Rectangle 7"/>
            <p:cNvSpPr/>
            <p:nvPr/>
          </p:nvSpPr>
          <p:spPr>
            <a:xfrm>
              <a:off x="5544207" y="2761919"/>
              <a:ext cx="1292772" cy="4729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a:p>
          </p:txBody>
        </p:sp>
        <p:sp>
          <p:nvSpPr>
            <p:cNvPr id="9" name="Rectangle 8"/>
            <p:cNvSpPr/>
            <p:nvPr/>
          </p:nvSpPr>
          <p:spPr>
            <a:xfrm>
              <a:off x="5544207" y="3224267"/>
              <a:ext cx="1292772" cy="47296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a:p>
          </p:txBody>
        </p:sp>
        <p:sp>
          <p:nvSpPr>
            <p:cNvPr id="10" name="TextBox 9"/>
            <p:cNvSpPr txBox="1"/>
            <p:nvPr/>
          </p:nvSpPr>
          <p:spPr>
            <a:xfrm>
              <a:off x="5926346" y="1442169"/>
              <a:ext cx="621103" cy="289226"/>
            </a:xfrm>
            <a:prstGeom prst="rect">
              <a:avLst/>
            </a:prstGeom>
            <a:noFill/>
          </p:spPr>
          <p:txBody>
            <a:bodyPr wrap="square" rtlCol="0">
              <a:spAutoFit/>
            </a:bodyPr>
            <a:lstStyle/>
            <a:p>
              <a:pPr algn="ctr"/>
              <a:r>
                <a:rPr lang="en-IE" sz="2000" dirty="0">
                  <a:solidFill>
                    <a:schemeClr val="bg1"/>
                  </a:solidFill>
                </a:rPr>
                <a:t>High</a:t>
              </a:r>
            </a:p>
          </p:txBody>
        </p:sp>
        <p:sp>
          <p:nvSpPr>
            <p:cNvPr id="11" name="TextBox 10"/>
            <p:cNvSpPr txBox="1"/>
            <p:nvPr/>
          </p:nvSpPr>
          <p:spPr>
            <a:xfrm>
              <a:off x="5834331" y="1904495"/>
              <a:ext cx="805133" cy="289226"/>
            </a:xfrm>
            <a:prstGeom prst="rect">
              <a:avLst/>
            </a:prstGeom>
            <a:noFill/>
          </p:spPr>
          <p:txBody>
            <a:bodyPr wrap="square" rtlCol="0">
              <a:spAutoFit/>
            </a:bodyPr>
            <a:lstStyle/>
            <a:p>
              <a:pPr algn="ctr"/>
              <a:r>
                <a:rPr lang="en-IE" sz="2000" dirty="0"/>
                <a:t>Good</a:t>
              </a:r>
            </a:p>
          </p:txBody>
        </p:sp>
        <p:sp>
          <p:nvSpPr>
            <p:cNvPr id="12" name="TextBox 11"/>
            <p:cNvSpPr txBox="1"/>
            <p:nvPr/>
          </p:nvSpPr>
          <p:spPr>
            <a:xfrm>
              <a:off x="5693434" y="2366821"/>
              <a:ext cx="1086927" cy="289226"/>
            </a:xfrm>
            <a:prstGeom prst="rect">
              <a:avLst/>
            </a:prstGeom>
            <a:noFill/>
          </p:spPr>
          <p:txBody>
            <a:bodyPr wrap="square" rtlCol="0">
              <a:spAutoFit/>
            </a:bodyPr>
            <a:lstStyle/>
            <a:p>
              <a:pPr algn="ctr"/>
              <a:r>
                <a:rPr lang="en-IE" sz="2000" dirty="0"/>
                <a:t>Moderate</a:t>
              </a:r>
            </a:p>
          </p:txBody>
        </p:sp>
        <p:sp>
          <p:nvSpPr>
            <p:cNvPr id="13" name="TextBox 12"/>
            <p:cNvSpPr txBox="1"/>
            <p:nvPr/>
          </p:nvSpPr>
          <p:spPr>
            <a:xfrm>
              <a:off x="5926346" y="2829147"/>
              <a:ext cx="621103" cy="289226"/>
            </a:xfrm>
            <a:prstGeom prst="rect">
              <a:avLst/>
            </a:prstGeom>
            <a:noFill/>
          </p:spPr>
          <p:txBody>
            <a:bodyPr wrap="square" rtlCol="0">
              <a:spAutoFit/>
            </a:bodyPr>
            <a:lstStyle/>
            <a:p>
              <a:pPr algn="ctr"/>
              <a:r>
                <a:rPr lang="en-IE" sz="2000" dirty="0"/>
                <a:t>Poor</a:t>
              </a:r>
            </a:p>
          </p:txBody>
        </p:sp>
        <p:sp>
          <p:nvSpPr>
            <p:cNvPr id="14" name="TextBox 13"/>
            <p:cNvSpPr txBox="1"/>
            <p:nvPr/>
          </p:nvSpPr>
          <p:spPr>
            <a:xfrm>
              <a:off x="5926346" y="3291473"/>
              <a:ext cx="621103" cy="289226"/>
            </a:xfrm>
            <a:prstGeom prst="rect">
              <a:avLst/>
            </a:prstGeom>
            <a:noFill/>
          </p:spPr>
          <p:txBody>
            <a:bodyPr wrap="square" rtlCol="0">
              <a:spAutoFit/>
            </a:bodyPr>
            <a:lstStyle/>
            <a:p>
              <a:pPr algn="ctr"/>
              <a:r>
                <a:rPr lang="en-IE" sz="2000" dirty="0">
                  <a:solidFill>
                    <a:schemeClr val="bg1"/>
                  </a:solidFill>
                </a:rPr>
                <a:t>Bad</a:t>
              </a:r>
            </a:p>
          </p:txBody>
        </p:sp>
      </p:grpSp>
      <p:sp>
        <p:nvSpPr>
          <p:cNvPr id="19" name="Right Arrow Callout 18"/>
          <p:cNvSpPr/>
          <p:nvPr/>
        </p:nvSpPr>
        <p:spPr>
          <a:xfrm>
            <a:off x="436059" y="2167272"/>
            <a:ext cx="4357206" cy="3554083"/>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TextBox 17"/>
          <p:cNvSpPr txBox="1"/>
          <p:nvPr/>
        </p:nvSpPr>
        <p:spPr>
          <a:xfrm>
            <a:off x="306533" y="2422962"/>
            <a:ext cx="2881223" cy="3139321"/>
          </a:xfrm>
          <a:prstGeom prst="rect">
            <a:avLst/>
          </a:prstGeom>
          <a:noFill/>
          <a:effectLst>
            <a:outerShdw blurRad="50800" dist="38100" dir="18900000" algn="bl" rotWithShape="0">
              <a:prstClr val="black">
                <a:alpha val="40000"/>
              </a:prstClr>
            </a:outerShdw>
          </a:effectLst>
        </p:spPr>
        <p:txBody>
          <a:bodyPr wrap="square" rtlCol="0">
            <a:spAutoFit/>
          </a:bodyPr>
          <a:lstStyle/>
          <a:p>
            <a:pPr marL="265113" indent="-173038">
              <a:buFont typeface="Arial" pitchFamily="34" charset="0"/>
              <a:buChar char="•"/>
            </a:pPr>
            <a:r>
              <a:rPr lang="en-IE" dirty="0">
                <a:solidFill>
                  <a:schemeClr val="bg1"/>
                </a:solidFill>
              </a:rPr>
              <a:t>Invertebrates (Q value- rivers only) (Chapter 4)</a:t>
            </a:r>
          </a:p>
          <a:p>
            <a:pPr marL="265113" indent="-173038">
              <a:buFont typeface="Arial" pitchFamily="34" charset="0"/>
              <a:buChar char="•"/>
            </a:pPr>
            <a:endParaRPr lang="en-IE" dirty="0">
              <a:solidFill>
                <a:schemeClr val="bg1"/>
              </a:solidFill>
            </a:endParaRPr>
          </a:p>
          <a:p>
            <a:pPr marL="265113" indent="-173038">
              <a:buFont typeface="Arial" pitchFamily="34" charset="0"/>
              <a:buChar char="•"/>
            </a:pPr>
            <a:r>
              <a:rPr lang="en-IE" dirty="0">
                <a:solidFill>
                  <a:schemeClr val="bg1"/>
                </a:solidFill>
              </a:rPr>
              <a:t>Phytoplankton,  aquatic plants, fish (lakes only)</a:t>
            </a:r>
          </a:p>
          <a:p>
            <a:pPr marL="265113" indent="-173038">
              <a:buFont typeface="Arial" pitchFamily="34" charset="0"/>
              <a:buChar char="•"/>
            </a:pPr>
            <a:endParaRPr lang="en-IE" dirty="0">
              <a:solidFill>
                <a:schemeClr val="bg1"/>
              </a:solidFill>
            </a:endParaRPr>
          </a:p>
          <a:p>
            <a:pPr marL="265113" indent="-173038">
              <a:buFont typeface="Arial" pitchFamily="34" charset="0"/>
              <a:buChar char="•"/>
            </a:pPr>
            <a:r>
              <a:rPr lang="en-IE" dirty="0">
                <a:solidFill>
                  <a:schemeClr val="bg1"/>
                </a:solidFill>
              </a:rPr>
              <a:t>Nutrients (N, P,), O</a:t>
            </a:r>
            <a:r>
              <a:rPr lang="en-IE" baseline="-25000" dirty="0">
                <a:solidFill>
                  <a:schemeClr val="bg1"/>
                </a:solidFill>
              </a:rPr>
              <a:t>2</a:t>
            </a:r>
            <a:r>
              <a:rPr lang="en-IE" dirty="0">
                <a:solidFill>
                  <a:schemeClr val="bg1"/>
                </a:solidFill>
              </a:rPr>
              <a:t>, pH</a:t>
            </a:r>
          </a:p>
          <a:p>
            <a:pPr marL="265113" indent="-173038">
              <a:buFont typeface="Arial" pitchFamily="34" charset="0"/>
              <a:buChar char="•"/>
            </a:pPr>
            <a:endParaRPr lang="en-IE" dirty="0">
              <a:solidFill>
                <a:schemeClr val="bg1"/>
              </a:solidFill>
            </a:endParaRPr>
          </a:p>
          <a:p>
            <a:pPr marL="265113" indent="-173038">
              <a:buFont typeface="Arial" pitchFamily="34" charset="0"/>
              <a:buChar char="•"/>
            </a:pPr>
            <a:r>
              <a:rPr lang="en-IE" dirty="0">
                <a:solidFill>
                  <a:schemeClr val="bg1"/>
                </a:solidFill>
              </a:rPr>
              <a:t>Toxic chemicals</a:t>
            </a:r>
          </a:p>
          <a:p>
            <a:pPr marL="265113" indent="-173038">
              <a:buFont typeface="Arial" pitchFamily="34" charset="0"/>
              <a:buChar char="•"/>
            </a:pPr>
            <a:endParaRPr lang="en-IE" dirty="0">
              <a:solidFill>
                <a:schemeClr val="bg1"/>
              </a:solidFill>
            </a:endParaRPr>
          </a:p>
          <a:p>
            <a:pPr marL="265113" indent="-173038">
              <a:buFont typeface="Arial" pitchFamily="34" charset="0"/>
              <a:buChar char="•"/>
            </a:pPr>
            <a:r>
              <a:rPr lang="en-IE" dirty="0" err="1">
                <a:solidFill>
                  <a:schemeClr val="bg1"/>
                </a:solidFill>
              </a:rPr>
              <a:t>Hydromorphology</a:t>
            </a:r>
            <a:endParaRPr lang="en-IE" dirty="0">
              <a:solidFill>
                <a:schemeClr val="bg1"/>
              </a:solidFill>
            </a:endParaRPr>
          </a:p>
        </p:txBody>
      </p:sp>
      <p:grpSp>
        <p:nvGrpSpPr>
          <p:cNvPr id="22" name="Group 21"/>
          <p:cNvGrpSpPr/>
          <p:nvPr/>
        </p:nvGrpSpPr>
        <p:grpSpPr>
          <a:xfrm>
            <a:off x="422984" y="1686005"/>
            <a:ext cx="2863970" cy="400110"/>
            <a:chOff x="276045" y="1493496"/>
            <a:chExt cx="2708695" cy="400110"/>
          </a:xfrm>
          <a:effectLst>
            <a:outerShdw blurRad="50800" dist="38100" dir="18900000" algn="bl" rotWithShape="0">
              <a:prstClr val="black">
                <a:alpha val="40000"/>
              </a:prstClr>
            </a:outerShdw>
          </a:effectLst>
        </p:grpSpPr>
        <p:sp>
          <p:nvSpPr>
            <p:cNvPr id="20" name="Rectangle 19"/>
            <p:cNvSpPr/>
            <p:nvPr/>
          </p:nvSpPr>
          <p:spPr>
            <a:xfrm>
              <a:off x="276045" y="1526875"/>
              <a:ext cx="2708695" cy="336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p:cNvSpPr/>
            <p:nvPr/>
          </p:nvSpPr>
          <p:spPr>
            <a:xfrm>
              <a:off x="416790" y="1493496"/>
              <a:ext cx="2490638" cy="400110"/>
            </a:xfrm>
            <a:prstGeom prst="rect">
              <a:avLst/>
            </a:prstGeom>
          </p:spPr>
          <p:txBody>
            <a:bodyPr wrap="none">
              <a:spAutoFit/>
            </a:bodyPr>
            <a:lstStyle/>
            <a:p>
              <a:r>
                <a:rPr lang="en-IE" sz="2000" b="1" dirty="0">
                  <a:solidFill>
                    <a:schemeClr val="bg1"/>
                  </a:solidFill>
                </a:rPr>
                <a:t>Rivers, streams &amp; lakes</a:t>
              </a:r>
            </a:p>
          </p:txBody>
        </p:sp>
      </p:grpSp>
      <p:sp>
        <p:nvSpPr>
          <p:cNvPr id="25" name="TextBox 24"/>
          <p:cNvSpPr txBox="1"/>
          <p:nvPr/>
        </p:nvSpPr>
        <p:spPr>
          <a:xfrm>
            <a:off x="6327255" y="1642896"/>
            <a:ext cx="2176435" cy="369332"/>
          </a:xfrm>
          <a:prstGeom prst="rect">
            <a:avLst/>
          </a:prstGeom>
          <a:noFill/>
        </p:spPr>
        <p:txBody>
          <a:bodyPr wrap="square" rtlCol="0">
            <a:spAutoFit/>
          </a:bodyPr>
          <a:lstStyle/>
          <a:p>
            <a:pPr algn="ctr"/>
            <a:r>
              <a:rPr lang="en-IE" b="1" dirty="0"/>
              <a:t>Ecological Status</a:t>
            </a:r>
          </a:p>
        </p:txBody>
      </p:sp>
      <p:sp>
        <p:nvSpPr>
          <p:cNvPr id="26" name="TextBox 25"/>
          <p:cNvSpPr txBox="1"/>
          <p:nvPr/>
        </p:nvSpPr>
        <p:spPr>
          <a:xfrm>
            <a:off x="155448" y="370935"/>
            <a:ext cx="8833104" cy="954107"/>
          </a:xfrm>
          <a:prstGeom prst="rect">
            <a:avLst/>
          </a:prstGeom>
          <a:noFill/>
        </p:spPr>
        <p:txBody>
          <a:bodyPr wrap="square" rtlCol="0">
            <a:spAutoFit/>
          </a:bodyPr>
          <a:lstStyle/>
          <a:p>
            <a:r>
              <a:rPr lang="en-IE" sz="2800" b="1" dirty="0">
                <a:solidFill>
                  <a:schemeClr val="accent1">
                    <a:lumMod val="50000"/>
                  </a:schemeClr>
                </a:solidFill>
              </a:rPr>
              <a:t>What do we need to monitor* in a waterbody </a:t>
            </a:r>
          </a:p>
          <a:p>
            <a:pPr algn="ctr"/>
            <a:r>
              <a:rPr lang="en-IE" sz="2800" b="1" dirty="0">
                <a:solidFill>
                  <a:schemeClr val="accent1">
                    <a:lumMod val="50000"/>
                  </a:schemeClr>
                </a:solidFill>
              </a:rPr>
              <a:t> to determine its ecological status ?</a:t>
            </a:r>
          </a:p>
        </p:txBody>
      </p:sp>
      <p:grpSp>
        <p:nvGrpSpPr>
          <p:cNvPr id="30" name="Group 29"/>
          <p:cNvGrpSpPr/>
          <p:nvPr/>
        </p:nvGrpSpPr>
        <p:grpSpPr>
          <a:xfrm rot="5400000">
            <a:off x="362310" y="1621766"/>
            <a:ext cx="4688022" cy="1838984"/>
            <a:chOff x="362310" y="1621766"/>
            <a:chExt cx="4688022" cy="1838984"/>
          </a:xfrm>
        </p:grpSpPr>
        <p:sp>
          <p:nvSpPr>
            <p:cNvPr id="27" name="Oval 26"/>
            <p:cNvSpPr/>
            <p:nvPr/>
          </p:nvSpPr>
          <p:spPr>
            <a:xfrm>
              <a:off x="362310" y="1621766"/>
              <a:ext cx="3062377" cy="18389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9" name="Straight Connector 28"/>
            <p:cNvCxnSpPr>
              <a:cxnSpLocks/>
              <a:stCxn id="27" idx="5"/>
            </p:cNvCxnSpPr>
            <p:nvPr/>
          </p:nvCxnSpPr>
          <p:spPr>
            <a:xfrm flipV="1">
              <a:off x="2976212" y="2516731"/>
              <a:ext cx="2074120" cy="674706"/>
            </a:xfrm>
            <a:prstGeom prst="line">
              <a:avLst/>
            </a:prstGeom>
            <a:ln w="28575">
              <a:no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FDCC222B-30D6-4B2A-ACAF-47D966EDF1DB}"/>
              </a:ext>
            </a:extLst>
          </p:cNvPr>
          <p:cNvGrpSpPr/>
          <p:nvPr/>
        </p:nvGrpSpPr>
        <p:grpSpPr>
          <a:xfrm>
            <a:off x="451926" y="2000140"/>
            <a:ext cx="5240543" cy="1898698"/>
            <a:chOff x="702471" y="2007367"/>
            <a:chExt cx="5240543" cy="1898698"/>
          </a:xfrm>
        </p:grpSpPr>
        <p:sp>
          <p:nvSpPr>
            <p:cNvPr id="4" name="Rectangle: Rounded Corners 3">
              <a:extLst>
                <a:ext uri="{FF2B5EF4-FFF2-40B4-BE49-F238E27FC236}">
                  <a16:creationId xmlns:a16="http://schemas.microsoft.com/office/drawing/2014/main" id="{D5678C17-57A7-423F-9189-AFA08560943F}"/>
                </a:ext>
              </a:extLst>
            </p:cNvPr>
            <p:cNvSpPr/>
            <p:nvPr/>
          </p:nvSpPr>
          <p:spPr>
            <a:xfrm>
              <a:off x="702471" y="2258060"/>
              <a:ext cx="2759142" cy="1648005"/>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7" name="Straight Connector 16">
              <a:extLst>
                <a:ext uri="{FF2B5EF4-FFF2-40B4-BE49-F238E27FC236}">
                  <a16:creationId xmlns:a16="http://schemas.microsoft.com/office/drawing/2014/main" id="{CBA0FA4C-BDAF-496C-80B8-3BD78D7AF4C3}"/>
                </a:ext>
              </a:extLst>
            </p:cNvPr>
            <p:cNvCxnSpPr>
              <a:cxnSpLocks/>
              <a:stCxn id="4" idx="3"/>
            </p:cNvCxnSpPr>
            <p:nvPr/>
          </p:nvCxnSpPr>
          <p:spPr>
            <a:xfrm flipV="1">
              <a:off x="3461613" y="2400585"/>
              <a:ext cx="466758" cy="68147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AECFDC0-5C4F-496E-B6EC-F4B89B0230EF}"/>
                </a:ext>
              </a:extLst>
            </p:cNvPr>
            <p:cNvSpPr txBox="1"/>
            <p:nvPr/>
          </p:nvSpPr>
          <p:spPr>
            <a:xfrm>
              <a:off x="3948068" y="2215919"/>
              <a:ext cx="1994946" cy="369332"/>
            </a:xfrm>
            <a:prstGeom prst="rect">
              <a:avLst/>
            </a:prstGeom>
            <a:noFill/>
          </p:spPr>
          <p:txBody>
            <a:bodyPr wrap="square" rtlCol="0">
              <a:spAutoFit/>
            </a:bodyPr>
            <a:lstStyle/>
            <a:p>
              <a:r>
                <a:rPr lang="en-IE" dirty="0"/>
                <a:t>Biological factors</a:t>
              </a:r>
            </a:p>
          </p:txBody>
        </p:sp>
        <p:sp>
          <p:nvSpPr>
            <p:cNvPr id="28" name="Rectangle: Rounded Corners 27">
              <a:extLst>
                <a:ext uri="{FF2B5EF4-FFF2-40B4-BE49-F238E27FC236}">
                  <a16:creationId xmlns:a16="http://schemas.microsoft.com/office/drawing/2014/main" id="{1861434F-EBEC-4191-B358-D03254D529EC}"/>
                </a:ext>
              </a:extLst>
            </p:cNvPr>
            <p:cNvSpPr/>
            <p:nvPr/>
          </p:nvSpPr>
          <p:spPr>
            <a:xfrm>
              <a:off x="3934878" y="2007367"/>
              <a:ext cx="1994946" cy="82458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77" name="Group 76">
            <a:extLst>
              <a:ext uri="{FF2B5EF4-FFF2-40B4-BE49-F238E27FC236}">
                <a16:creationId xmlns:a16="http://schemas.microsoft.com/office/drawing/2014/main" id="{B31F89AF-9F56-4B95-ACFF-35339224B3C7}"/>
              </a:ext>
            </a:extLst>
          </p:cNvPr>
          <p:cNvGrpSpPr/>
          <p:nvPr/>
        </p:nvGrpSpPr>
        <p:grpSpPr>
          <a:xfrm>
            <a:off x="469641" y="3957819"/>
            <a:ext cx="5269017" cy="1803992"/>
            <a:chOff x="683672" y="4020857"/>
            <a:chExt cx="5269017" cy="1803992"/>
          </a:xfrm>
        </p:grpSpPr>
        <p:sp>
          <p:nvSpPr>
            <p:cNvPr id="64" name="Rectangle: Rounded Corners 63">
              <a:extLst>
                <a:ext uri="{FF2B5EF4-FFF2-40B4-BE49-F238E27FC236}">
                  <a16:creationId xmlns:a16="http://schemas.microsoft.com/office/drawing/2014/main" id="{12A2554F-333D-4C15-AE1F-4D9AC711E3CD}"/>
                </a:ext>
              </a:extLst>
            </p:cNvPr>
            <p:cNvSpPr/>
            <p:nvPr/>
          </p:nvSpPr>
          <p:spPr>
            <a:xfrm>
              <a:off x="683672" y="4020857"/>
              <a:ext cx="2753094" cy="164800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66" name="Straight Connector 65">
              <a:extLst>
                <a:ext uri="{FF2B5EF4-FFF2-40B4-BE49-F238E27FC236}">
                  <a16:creationId xmlns:a16="http://schemas.microsoft.com/office/drawing/2014/main" id="{10FC7589-9379-4473-A219-2F431622C9DA}"/>
                </a:ext>
              </a:extLst>
            </p:cNvPr>
            <p:cNvCxnSpPr>
              <a:cxnSpLocks/>
              <a:stCxn id="64" idx="3"/>
            </p:cNvCxnSpPr>
            <p:nvPr/>
          </p:nvCxnSpPr>
          <p:spPr>
            <a:xfrm>
              <a:off x="3436766" y="4844860"/>
              <a:ext cx="339488" cy="21568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68" name="Rectangle: Rounded Corners 67">
              <a:extLst>
                <a:ext uri="{FF2B5EF4-FFF2-40B4-BE49-F238E27FC236}">
                  <a16:creationId xmlns:a16="http://schemas.microsoft.com/office/drawing/2014/main" id="{65A15F32-A120-4F05-8778-D561D3D16305}"/>
                </a:ext>
              </a:extLst>
            </p:cNvPr>
            <p:cNvSpPr/>
            <p:nvPr/>
          </p:nvSpPr>
          <p:spPr>
            <a:xfrm>
              <a:off x="3776254" y="5000266"/>
              <a:ext cx="2176435" cy="82458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1" name="TextBox 70">
              <a:extLst>
                <a:ext uri="{FF2B5EF4-FFF2-40B4-BE49-F238E27FC236}">
                  <a16:creationId xmlns:a16="http://schemas.microsoft.com/office/drawing/2014/main" id="{0989F535-DBC1-4F2A-B18B-3A8DA96300B1}"/>
                </a:ext>
              </a:extLst>
            </p:cNvPr>
            <p:cNvSpPr txBox="1"/>
            <p:nvPr/>
          </p:nvSpPr>
          <p:spPr>
            <a:xfrm>
              <a:off x="3849624" y="5075024"/>
              <a:ext cx="2020824" cy="646331"/>
            </a:xfrm>
            <a:prstGeom prst="rect">
              <a:avLst/>
            </a:prstGeom>
            <a:noFill/>
          </p:spPr>
          <p:txBody>
            <a:bodyPr wrap="square" rtlCol="0">
              <a:spAutoFit/>
            </a:bodyPr>
            <a:lstStyle/>
            <a:p>
              <a:pPr algn="ctr"/>
              <a:r>
                <a:rPr lang="en-IE" dirty="0"/>
                <a:t>Chemical &amp; Physical factors</a:t>
              </a:r>
            </a:p>
          </p:txBody>
        </p:sp>
      </p:grpSp>
      <p:sp>
        <p:nvSpPr>
          <p:cNvPr id="33" name="TextBox 32"/>
          <p:cNvSpPr txBox="1"/>
          <p:nvPr/>
        </p:nvSpPr>
        <p:spPr>
          <a:xfrm>
            <a:off x="2694178" y="6234883"/>
            <a:ext cx="3755644" cy="369332"/>
          </a:xfrm>
          <a:prstGeom prst="rect">
            <a:avLst/>
          </a:prstGeom>
          <a:noFill/>
        </p:spPr>
        <p:txBody>
          <a:bodyPr wrap="none" rtlCol="0">
            <a:spAutoFit/>
          </a:bodyPr>
          <a:lstStyle/>
          <a:p>
            <a:r>
              <a:rPr lang="en-IE" dirty="0"/>
              <a:t>* Monitor = check and test repeatedly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8b36b1-3bd9-4383-896c-30a371c4d37d">
      <Terms xmlns="http://schemas.microsoft.com/office/infopath/2007/PartnerControls"/>
    </lcf76f155ced4ddcb4097134ff3c332f>
    <TaxCatchAll xmlns="07d920c5-8f7e-4a25-a840-e2fe4b60dce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EF260A24FBA647A144C62EFD34C21E" ma:contentTypeVersion="18" ma:contentTypeDescription="Create a new document." ma:contentTypeScope="" ma:versionID="ab834a9b2dc8b7e754f3ddfeaf2d81d4">
  <xsd:schema xmlns:xsd="http://www.w3.org/2001/XMLSchema" xmlns:xs="http://www.w3.org/2001/XMLSchema" xmlns:p="http://schemas.microsoft.com/office/2006/metadata/properties" xmlns:ns2="468b36b1-3bd9-4383-896c-30a371c4d37d" xmlns:ns3="07d920c5-8f7e-4a25-a840-e2fe4b60dcee" targetNamespace="http://schemas.microsoft.com/office/2006/metadata/properties" ma:root="true" ma:fieldsID="4fb7bbe683214855cc4c92ebf0e1a8d2" ns2:_="" ns3:_="">
    <xsd:import namespace="468b36b1-3bd9-4383-896c-30a371c4d37d"/>
    <xsd:import namespace="07d920c5-8f7e-4a25-a840-e2fe4b60dc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36b1-3bd9-4383-896c-30a371c4d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bb28068-5bdd-4416-8cfd-20eb7a9d51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d920c5-8f7e-4a25-a840-e2fe4b60dce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5055cd4-656c-495a-8c8b-ef4ebfe22a2c}" ma:internalName="TaxCatchAll" ma:showField="CatchAllData" ma:web="07d920c5-8f7e-4a25-a840-e2fe4b60dc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14D2D8-4847-4FA9-A9F0-8BD4C3FC80A1}">
  <ds:schemaRefs>
    <ds:schemaRef ds:uri="http://schemas.microsoft.com/office/2006/metadata/properties"/>
    <ds:schemaRef ds:uri="http://schemas.microsoft.com/office/infopath/2007/PartnerControls"/>
    <ds:schemaRef ds:uri="468b36b1-3bd9-4383-896c-30a371c4d37d"/>
    <ds:schemaRef ds:uri="07d920c5-8f7e-4a25-a840-e2fe4b60dcee"/>
  </ds:schemaRefs>
</ds:datastoreItem>
</file>

<file path=customXml/itemProps2.xml><?xml version="1.0" encoding="utf-8"?>
<ds:datastoreItem xmlns:ds="http://schemas.openxmlformats.org/officeDocument/2006/customXml" ds:itemID="{039756DB-6827-432D-9A77-278795D01426}">
  <ds:schemaRefs>
    <ds:schemaRef ds:uri="http://schemas.microsoft.com/sharepoint/v3/contenttype/forms"/>
  </ds:schemaRefs>
</ds:datastoreItem>
</file>

<file path=customXml/itemProps3.xml><?xml version="1.0" encoding="utf-8"?>
<ds:datastoreItem xmlns:ds="http://schemas.openxmlformats.org/officeDocument/2006/customXml" ds:itemID="{1B1F20D8-A108-4F26-82F9-52F7D1729709}"/>
</file>

<file path=docProps/app.xml><?xml version="1.0" encoding="utf-8"?>
<Properties xmlns="http://schemas.openxmlformats.org/officeDocument/2006/extended-properties" xmlns:vt="http://schemas.openxmlformats.org/officeDocument/2006/docPropsVTypes">
  <TotalTime>26949</TotalTime>
  <Words>2826</Words>
  <Application>Microsoft Office PowerPoint</Application>
  <PresentationFormat>On-screen Show (4:3)</PresentationFormat>
  <Paragraphs>305</Paragraphs>
  <Slides>22</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Courier New</vt:lpstr>
      <vt:lpstr>Source Sans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dc:creator>
  <cp:lastModifiedBy>Gretta McCarron</cp:lastModifiedBy>
  <cp:revision>478</cp:revision>
  <cp:lastPrinted>2023-08-04T14:27:35Z</cp:lastPrinted>
  <dcterms:created xsi:type="dcterms:W3CDTF">2022-12-03T09:12:36Z</dcterms:created>
  <dcterms:modified xsi:type="dcterms:W3CDTF">2024-05-14T14:56:52Z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0x0101002CEF260A24FBA647A144C62EFD34C21E</vt:lpwstr>
  </property>
  <property fmtid="{D5CDD505-2E9C-101B-9397-08002B2CF9AE}" pid="3" name="MediaServiceImageTags">
    <vt:lpwstr/>
  </property>
</Properties>
</file>