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95" r:id="rId6"/>
    <p:sldId id="297" r:id="rId7"/>
    <p:sldId id="278" r:id="rId8"/>
    <p:sldId id="283" r:id="rId9"/>
    <p:sldId id="277" r:id="rId10"/>
    <p:sldId id="279" r:id="rId11"/>
    <p:sldId id="284" r:id="rId12"/>
    <p:sldId id="292" r:id="rId13"/>
    <p:sldId id="293" r:id="rId14"/>
    <p:sldId id="288" r:id="rId15"/>
    <p:sldId id="294" r:id="rId16"/>
    <p:sldId id="289" r:id="rId17"/>
    <p:sldId id="291" r:id="rId18"/>
    <p:sldId id="296" r:id="rId19"/>
    <p:sldId id="276"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6ADFA8-3FAB-4C5B-AA6D-1B79BFB48FD3}" v="14" dt="2024-03-19T15:04:53.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3" d="100"/>
          <a:sy n="73" d="100"/>
        </p:scale>
        <p:origin x="171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3" d="100"/>
          <a:sy n="83" d="100"/>
        </p:scale>
        <p:origin x="-3108" y="-96"/>
      </p:cViewPr>
      <p:guideLst>
        <p:guide orient="horz" pos="3127"/>
        <p:guide pos="2141"/>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ta McCarron" userId="b310b63e-defb-401d-8269-e3cd0052e290" providerId="ADAL" clId="{A671F5D5-A959-4452-9EC7-19B90E6F3A1E}"/>
    <pc:docChg chg="modSld">
      <pc:chgData name="Gretta McCarron" userId="b310b63e-defb-401d-8269-e3cd0052e290" providerId="ADAL" clId="{A671F5D5-A959-4452-9EC7-19B90E6F3A1E}" dt="2023-08-16T15:14:12.081" v="5" actId="20577"/>
      <pc:docMkLst>
        <pc:docMk/>
      </pc:docMkLst>
      <pc:sldChg chg="modSp">
        <pc:chgData name="Gretta McCarron" userId="b310b63e-defb-401d-8269-e3cd0052e290" providerId="ADAL" clId="{A671F5D5-A959-4452-9EC7-19B90E6F3A1E}" dt="2023-08-16T15:13:50.809" v="1" actId="20577"/>
        <pc:sldMkLst>
          <pc:docMk/>
          <pc:sldMk cId="0" sldId="284"/>
        </pc:sldMkLst>
        <pc:spChg chg="mod">
          <ac:chgData name="Gretta McCarron" userId="b310b63e-defb-401d-8269-e3cd0052e290" providerId="ADAL" clId="{A671F5D5-A959-4452-9EC7-19B90E6F3A1E}" dt="2023-08-16T15:13:50.809" v="1" actId="20577"/>
          <ac:spMkLst>
            <pc:docMk/>
            <pc:sldMk cId="0" sldId="284"/>
            <ac:spMk id="8" creationId="{2F46FD20-8CEC-422F-BBD1-7C2D8941BB22}"/>
          </ac:spMkLst>
        </pc:spChg>
      </pc:sldChg>
      <pc:sldChg chg="modSp mod">
        <pc:chgData name="Gretta McCarron" userId="b310b63e-defb-401d-8269-e3cd0052e290" providerId="ADAL" clId="{A671F5D5-A959-4452-9EC7-19B90E6F3A1E}" dt="2023-08-16T15:14:02.078" v="3" actId="20577"/>
        <pc:sldMkLst>
          <pc:docMk/>
          <pc:sldMk cId="0" sldId="291"/>
        </pc:sldMkLst>
        <pc:spChg chg="mod">
          <ac:chgData name="Gretta McCarron" userId="b310b63e-defb-401d-8269-e3cd0052e290" providerId="ADAL" clId="{A671F5D5-A959-4452-9EC7-19B90E6F3A1E}" dt="2023-08-16T15:14:02.078" v="3" actId="20577"/>
          <ac:spMkLst>
            <pc:docMk/>
            <pc:sldMk cId="0" sldId="291"/>
            <ac:spMk id="5" creationId="{A2D574EC-341A-4F34-90B2-C06EA6F75EC3}"/>
          </ac:spMkLst>
        </pc:spChg>
      </pc:sldChg>
      <pc:sldChg chg="modSp mod">
        <pc:chgData name="Gretta McCarron" userId="b310b63e-defb-401d-8269-e3cd0052e290" providerId="ADAL" clId="{A671F5D5-A959-4452-9EC7-19B90E6F3A1E}" dt="2023-08-16T15:14:12.081" v="5" actId="20577"/>
        <pc:sldMkLst>
          <pc:docMk/>
          <pc:sldMk cId="3378980517" sldId="294"/>
        </pc:sldMkLst>
        <pc:spChg chg="mod">
          <ac:chgData name="Gretta McCarron" userId="b310b63e-defb-401d-8269-e3cd0052e290" providerId="ADAL" clId="{A671F5D5-A959-4452-9EC7-19B90E6F3A1E}" dt="2023-08-16T15:14:12.081" v="5" actId="20577"/>
          <ac:spMkLst>
            <pc:docMk/>
            <pc:sldMk cId="3378980517" sldId="294"/>
            <ac:spMk id="8" creationId="{3D632A23-BCAA-4684-9A3A-4D6A7CC501AA}"/>
          </ac:spMkLst>
        </pc:spChg>
      </pc:sldChg>
    </pc:docChg>
  </pc:docChgLst>
  <pc:docChgLst>
    <pc:chgData name="Gretta McCarron" userId="b310b63e-defb-401d-8269-e3cd0052e290" providerId="ADAL" clId="{606ADFA8-3FAB-4C5B-AA6D-1B79BFB48FD3}"/>
    <pc:docChg chg="custSel modSld">
      <pc:chgData name="Gretta McCarron" userId="b310b63e-defb-401d-8269-e3cd0052e290" providerId="ADAL" clId="{606ADFA8-3FAB-4C5B-AA6D-1B79BFB48FD3}" dt="2024-03-19T15:05:36.569" v="208" actId="403"/>
      <pc:docMkLst>
        <pc:docMk/>
      </pc:docMkLst>
      <pc:sldChg chg="modSp mod">
        <pc:chgData name="Gretta McCarron" userId="b310b63e-defb-401d-8269-e3cd0052e290" providerId="ADAL" clId="{606ADFA8-3FAB-4C5B-AA6D-1B79BFB48FD3}" dt="2024-03-19T14:33:04.045" v="106" actId="114"/>
        <pc:sldMkLst>
          <pc:docMk/>
          <pc:sldMk cId="0" sldId="276"/>
        </pc:sldMkLst>
        <pc:spChg chg="mod">
          <ac:chgData name="Gretta McCarron" userId="b310b63e-defb-401d-8269-e3cd0052e290" providerId="ADAL" clId="{606ADFA8-3FAB-4C5B-AA6D-1B79BFB48FD3}" dt="2024-03-19T14:33:04.045" v="106" actId="114"/>
          <ac:spMkLst>
            <pc:docMk/>
            <pc:sldMk cId="0" sldId="276"/>
            <ac:spMk id="9" creationId="{00000000-0000-0000-0000-000000000000}"/>
          </ac:spMkLst>
        </pc:spChg>
      </pc:sldChg>
      <pc:sldChg chg="modSp mod">
        <pc:chgData name="Gretta McCarron" userId="b310b63e-defb-401d-8269-e3cd0052e290" providerId="ADAL" clId="{606ADFA8-3FAB-4C5B-AA6D-1B79BFB48FD3}" dt="2024-03-19T14:24:18.995" v="54" actId="207"/>
        <pc:sldMkLst>
          <pc:docMk/>
          <pc:sldMk cId="0" sldId="277"/>
        </pc:sldMkLst>
        <pc:spChg chg="mod">
          <ac:chgData name="Gretta McCarron" userId="b310b63e-defb-401d-8269-e3cd0052e290" providerId="ADAL" clId="{606ADFA8-3FAB-4C5B-AA6D-1B79BFB48FD3}" dt="2024-03-19T14:24:18.995" v="54" actId="207"/>
          <ac:spMkLst>
            <pc:docMk/>
            <pc:sldMk cId="0" sldId="277"/>
            <ac:spMk id="18" creationId="{A231E615-3A46-4362-B562-CD59C854C681}"/>
          </ac:spMkLst>
        </pc:spChg>
      </pc:sldChg>
      <pc:sldChg chg="modSp mod">
        <pc:chgData name="Gretta McCarron" userId="b310b63e-defb-401d-8269-e3cd0052e290" providerId="ADAL" clId="{606ADFA8-3FAB-4C5B-AA6D-1B79BFB48FD3}" dt="2024-03-19T14:23:06.970" v="40" actId="20577"/>
        <pc:sldMkLst>
          <pc:docMk/>
          <pc:sldMk cId="0" sldId="278"/>
        </pc:sldMkLst>
        <pc:spChg chg="mod">
          <ac:chgData name="Gretta McCarron" userId="b310b63e-defb-401d-8269-e3cd0052e290" providerId="ADAL" clId="{606ADFA8-3FAB-4C5B-AA6D-1B79BFB48FD3}" dt="2024-03-19T14:23:06.970" v="40" actId="20577"/>
          <ac:spMkLst>
            <pc:docMk/>
            <pc:sldMk cId="0" sldId="278"/>
            <ac:spMk id="22" creationId="{00000000-0000-0000-0000-000000000000}"/>
          </ac:spMkLst>
        </pc:spChg>
      </pc:sldChg>
      <pc:sldChg chg="modSp mod">
        <pc:chgData name="Gretta McCarron" userId="b310b63e-defb-401d-8269-e3cd0052e290" providerId="ADAL" clId="{606ADFA8-3FAB-4C5B-AA6D-1B79BFB48FD3}" dt="2024-03-19T14:24:54.962" v="57" actId="207"/>
        <pc:sldMkLst>
          <pc:docMk/>
          <pc:sldMk cId="0" sldId="279"/>
        </pc:sldMkLst>
        <pc:spChg chg="mod">
          <ac:chgData name="Gretta McCarron" userId="b310b63e-defb-401d-8269-e3cd0052e290" providerId="ADAL" clId="{606ADFA8-3FAB-4C5B-AA6D-1B79BFB48FD3}" dt="2024-03-19T14:24:54.962" v="57" actId="207"/>
          <ac:spMkLst>
            <pc:docMk/>
            <pc:sldMk cId="0" sldId="279"/>
            <ac:spMk id="13" creationId="{1BF9A955-822C-4B59-AECB-8EA792EC850C}"/>
          </ac:spMkLst>
        </pc:spChg>
      </pc:sldChg>
      <pc:sldChg chg="modSp mod">
        <pc:chgData name="Gretta McCarron" userId="b310b63e-defb-401d-8269-e3cd0052e290" providerId="ADAL" clId="{606ADFA8-3FAB-4C5B-AA6D-1B79BFB48FD3}" dt="2024-03-19T14:23:45.435" v="46" actId="207"/>
        <pc:sldMkLst>
          <pc:docMk/>
          <pc:sldMk cId="0" sldId="283"/>
        </pc:sldMkLst>
        <pc:spChg chg="mod">
          <ac:chgData name="Gretta McCarron" userId="b310b63e-defb-401d-8269-e3cd0052e290" providerId="ADAL" clId="{606ADFA8-3FAB-4C5B-AA6D-1B79BFB48FD3}" dt="2024-03-19T14:23:45.435" v="46" actId="207"/>
          <ac:spMkLst>
            <pc:docMk/>
            <pc:sldMk cId="0" sldId="283"/>
            <ac:spMk id="13" creationId="{287CB453-F0FA-4DC4-93E7-267670B64106}"/>
          </ac:spMkLst>
        </pc:spChg>
      </pc:sldChg>
      <pc:sldChg chg="modSp mod">
        <pc:chgData name="Gretta McCarron" userId="b310b63e-defb-401d-8269-e3cd0052e290" providerId="ADAL" clId="{606ADFA8-3FAB-4C5B-AA6D-1B79BFB48FD3}" dt="2024-03-19T14:24:46.194" v="56" actId="207"/>
        <pc:sldMkLst>
          <pc:docMk/>
          <pc:sldMk cId="0" sldId="284"/>
        </pc:sldMkLst>
        <pc:spChg chg="mod">
          <ac:chgData name="Gretta McCarron" userId="b310b63e-defb-401d-8269-e3cd0052e290" providerId="ADAL" clId="{606ADFA8-3FAB-4C5B-AA6D-1B79BFB48FD3}" dt="2024-03-19T14:20:23.939" v="3" actId="1076"/>
          <ac:spMkLst>
            <pc:docMk/>
            <pc:sldMk cId="0" sldId="284"/>
            <ac:spMk id="4" creationId="{00000000-0000-0000-0000-000000000000}"/>
          </ac:spMkLst>
        </pc:spChg>
        <pc:spChg chg="mod">
          <ac:chgData name="Gretta McCarron" userId="b310b63e-defb-401d-8269-e3cd0052e290" providerId="ADAL" clId="{606ADFA8-3FAB-4C5B-AA6D-1B79BFB48FD3}" dt="2024-03-19T14:20:27.323" v="4" actId="1076"/>
          <ac:spMkLst>
            <pc:docMk/>
            <pc:sldMk cId="0" sldId="284"/>
            <ac:spMk id="5" creationId="{00000000-0000-0000-0000-000000000000}"/>
          </ac:spMkLst>
        </pc:spChg>
        <pc:spChg chg="mod">
          <ac:chgData name="Gretta McCarron" userId="b310b63e-defb-401d-8269-e3cd0052e290" providerId="ADAL" clId="{606ADFA8-3FAB-4C5B-AA6D-1B79BFB48FD3}" dt="2024-03-19T14:21:00.084" v="9" actId="1076"/>
          <ac:spMkLst>
            <pc:docMk/>
            <pc:sldMk cId="0" sldId="284"/>
            <ac:spMk id="8" creationId="{2F46FD20-8CEC-422F-BBD1-7C2D8941BB22}"/>
          </ac:spMkLst>
        </pc:spChg>
        <pc:spChg chg="mod">
          <ac:chgData name="Gretta McCarron" userId="b310b63e-defb-401d-8269-e3cd0052e290" providerId="ADAL" clId="{606ADFA8-3FAB-4C5B-AA6D-1B79BFB48FD3}" dt="2024-03-19T14:24:46.194" v="56" actId="207"/>
          <ac:spMkLst>
            <pc:docMk/>
            <pc:sldMk cId="0" sldId="284"/>
            <ac:spMk id="10" creationId="{80DA85B7-D3CF-4BF9-B0A4-8D5AE5B20014}"/>
          </ac:spMkLst>
        </pc:spChg>
      </pc:sldChg>
      <pc:sldChg chg="modSp mod">
        <pc:chgData name="Gretta McCarron" userId="b310b63e-defb-401d-8269-e3cd0052e290" providerId="ADAL" clId="{606ADFA8-3FAB-4C5B-AA6D-1B79BFB48FD3}" dt="2024-03-19T14:27:47.325" v="73" actId="14100"/>
        <pc:sldMkLst>
          <pc:docMk/>
          <pc:sldMk cId="0" sldId="288"/>
        </pc:sldMkLst>
        <pc:spChg chg="mod">
          <ac:chgData name="Gretta McCarron" userId="b310b63e-defb-401d-8269-e3cd0052e290" providerId="ADAL" clId="{606ADFA8-3FAB-4C5B-AA6D-1B79BFB48FD3}" dt="2024-03-19T14:27:24.689" v="70" actId="207"/>
          <ac:spMkLst>
            <pc:docMk/>
            <pc:sldMk cId="0" sldId="288"/>
            <ac:spMk id="4" creationId="{00000000-0000-0000-0000-000000000000}"/>
          </ac:spMkLst>
        </pc:spChg>
        <pc:spChg chg="mod">
          <ac:chgData name="Gretta McCarron" userId="b310b63e-defb-401d-8269-e3cd0052e290" providerId="ADAL" clId="{606ADFA8-3FAB-4C5B-AA6D-1B79BFB48FD3}" dt="2024-03-19T14:27:47.325" v="73" actId="14100"/>
          <ac:spMkLst>
            <pc:docMk/>
            <pc:sldMk cId="0" sldId="288"/>
            <ac:spMk id="5" creationId="{00000000-0000-0000-0000-000000000000}"/>
          </ac:spMkLst>
        </pc:spChg>
      </pc:sldChg>
      <pc:sldChg chg="addSp delSp modSp mod">
        <pc:chgData name="Gretta McCarron" userId="b310b63e-defb-401d-8269-e3cd0052e290" providerId="ADAL" clId="{606ADFA8-3FAB-4C5B-AA6D-1B79BFB48FD3}" dt="2024-03-19T14:32:05.967" v="103" actId="478"/>
        <pc:sldMkLst>
          <pc:docMk/>
          <pc:sldMk cId="0" sldId="289"/>
        </pc:sldMkLst>
        <pc:spChg chg="mod">
          <ac:chgData name="Gretta McCarron" userId="b310b63e-defb-401d-8269-e3cd0052e290" providerId="ADAL" clId="{606ADFA8-3FAB-4C5B-AA6D-1B79BFB48FD3}" dt="2024-03-19T14:29:20.483" v="86" actId="207"/>
          <ac:spMkLst>
            <pc:docMk/>
            <pc:sldMk cId="0" sldId="289"/>
            <ac:spMk id="3" creationId="{00000000-0000-0000-0000-000000000000}"/>
          </ac:spMkLst>
        </pc:spChg>
        <pc:spChg chg="mod">
          <ac:chgData name="Gretta McCarron" userId="b310b63e-defb-401d-8269-e3cd0052e290" providerId="ADAL" clId="{606ADFA8-3FAB-4C5B-AA6D-1B79BFB48FD3}" dt="2024-03-19T14:31:12.931" v="95" actId="113"/>
          <ac:spMkLst>
            <pc:docMk/>
            <pc:sldMk cId="0" sldId="289"/>
            <ac:spMk id="4" creationId="{00000000-0000-0000-0000-000000000000}"/>
          </ac:spMkLst>
        </pc:spChg>
        <pc:spChg chg="mod">
          <ac:chgData name="Gretta McCarron" userId="b310b63e-defb-401d-8269-e3cd0052e290" providerId="ADAL" clId="{606ADFA8-3FAB-4C5B-AA6D-1B79BFB48FD3}" dt="2024-03-19T14:31:48.562" v="100" actId="1076"/>
          <ac:spMkLst>
            <pc:docMk/>
            <pc:sldMk cId="0" sldId="289"/>
            <ac:spMk id="5" creationId="{00000000-0000-0000-0000-000000000000}"/>
          </ac:spMkLst>
        </pc:spChg>
        <pc:spChg chg="mod">
          <ac:chgData name="Gretta McCarron" userId="b310b63e-defb-401d-8269-e3cd0052e290" providerId="ADAL" clId="{606ADFA8-3FAB-4C5B-AA6D-1B79BFB48FD3}" dt="2024-03-19T14:31:21.978" v="96" actId="1076"/>
          <ac:spMkLst>
            <pc:docMk/>
            <pc:sldMk cId="0" sldId="289"/>
            <ac:spMk id="7" creationId="{00000000-0000-0000-0000-000000000000}"/>
          </ac:spMkLst>
        </pc:spChg>
        <pc:picChg chg="add del mod">
          <ac:chgData name="Gretta McCarron" userId="b310b63e-defb-401d-8269-e3cd0052e290" providerId="ADAL" clId="{606ADFA8-3FAB-4C5B-AA6D-1B79BFB48FD3}" dt="2024-03-19T14:31:42.909" v="99" actId="478"/>
          <ac:picMkLst>
            <pc:docMk/>
            <pc:sldMk cId="0" sldId="289"/>
            <ac:picMk id="8" creationId="{45314C6F-9D52-F6E8-A1C6-7E81FECA3B98}"/>
          </ac:picMkLst>
        </pc:picChg>
        <pc:picChg chg="add del mod">
          <ac:chgData name="Gretta McCarron" userId="b310b63e-defb-401d-8269-e3cd0052e290" providerId="ADAL" clId="{606ADFA8-3FAB-4C5B-AA6D-1B79BFB48FD3}" dt="2024-03-19T14:32:05.967" v="103" actId="478"/>
          <ac:picMkLst>
            <pc:docMk/>
            <pc:sldMk cId="0" sldId="289"/>
            <ac:picMk id="9" creationId="{45314C6F-9D52-F6E8-A1C6-7E81FECA3B98}"/>
          </ac:picMkLst>
        </pc:picChg>
      </pc:sldChg>
      <pc:sldChg chg="modSp mod">
        <pc:chgData name="Gretta McCarron" userId="b310b63e-defb-401d-8269-e3cd0052e290" providerId="ADAL" clId="{606ADFA8-3FAB-4C5B-AA6D-1B79BFB48FD3}" dt="2024-03-19T14:25:12.291" v="59" actId="207"/>
        <pc:sldMkLst>
          <pc:docMk/>
          <pc:sldMk cId="2999156831" sldId="292"/>
        </pc:sldMkLst>
        <pc:spChg chg="mod">
          <ac:chgData name="Gretta McCarron" userId="b310b63e-defb-401d-8269-e3cd0052e290" providerId="ADAL" clId="{606ADFA8-3FAB-4C5B-AA6D-1B79BFB48FD3}" dt="2024-03-19T14:25:12.291" v="59" actId="207"/>
          <ac:spMkLst>
            <pc:docMk/>
            <pc:sldMk cId="2999156831" sldId="292"/>
            <ac:spMk id="29" creationId="{49A1C299-0A86-4732-89CC-4FFF3CD5A777}"/>
          </ac:spMkLst>
        </pc:spChg>
      </pc:sldChg>
      <pc:sldChg chg="modSp mod">
        <pc:chgData name="Gretta McCarron" userId="b310b63e-defb-401d-8269-e3cd0052e290" providerId="ADAL" clId="{606ADFA8-3FAB-4C5B-AA6D-1B79BFB48FD3}" dt="2024-03-19T14:26:26.554" v="67" actId="207"/>
        <pc:sldMkLst>
          <pc:docMk/>
          <pc:sldMk cId="1562358256" sldId="293"/>
        </pc:sldMkLst>
        <pc:spChg chg="mod">
          <ac:chgData name="Gretta McCarron" userId="b310b63e-defb-401d-8269-e3cd0052e290" providerId="ADAL" clId="{606ADFA8-3FAB-4C5B-AA6D-1B79BFB48FD3}" dt="2024-03-19T14:26:22.322" v="66" actId="207"/>
          <ac:spMkLst>
            <pc:docMk/>
            <pc:sldMk cId="1562358256" sldId="293"/>
            <ac:spMk id="33" creationId="{00000000-0000-0000-0000-000000000000}"/>
          </ac:spMkLst>
        </pc:spChg>
        <pc:spChg chg="mod">
          <ac:chgData name="Gretta McCarron" userId="b310b63e-defb-401d-8269-e3cd0052e290" providerId="ADAL" clId="{606ADFA8-3FAB-4C5B-AA6D-1B79BFB48FD3}" dt="2024-03-19T14:26:26.554" v="67" actId="207"/>
          <ac:spMkLst>
            <pc:docMk/>
            <pc:sldMk cId="1562358256" sldId="293"/>
            <ac:spMk id="49" creationId="{00000000-0000-0000-0000-000000000000}"/>
          </ac:spMkLst>
        </pc:spChg>
      </pc:sldChg>
      <pc:sldChg chg="addSp modSp mod">
        <pc:chgData name="Gretta McCarron" userId="b310b63e-defb-401d-8269-e3cd0052e290" providerId="ADAL" clId="{606ADFA8-3FAB-4C5B-AA6D-1B79BFB48FD3}" dt="2024-03-19T14:29:07.930" v="84" actId="14100"/>
        <pc:sldMkLst>
          <pc:docMk/>
          <pc:sldMk cId="3378980517" sldId="294"/>
        </pc:sldMkLst>
        <pc:spChg chg="mod">
          <ac:chgData name="Gretta McCarron" userId="b310b63e-defb-401d-8269-e3cd0052e290" providerId="ADAL" clId="{606ADFA8-3FAB-4C5B-AA6D-1B79BFB48FD3}" dt="2024-03-19T14:28:49.179" v="80" actId="403"/>
          <ac:spMkLst>
            <pc:docMk/>
            <pc:sldMk cId="3378980517" sldId="294"/>
            <ac:spMk id="3" creationId="{A42CAB6F-F0AE-4D9B-AED8-7618B8289B43}"/>
          </ac:spMkLst>
        </pc:spChg>
        <pc:spChg chg="mod">
          <ac:chgData name="Gretta McCarron" userId="b310b63e-defb-401d-8269-e3cd0052e290" providerId="ADAL" clId="{606ADFA8-3FAB-4C5B-AA6D-1B79BFB48FD3}" dt="2024-03-19T14:28:28.817" v="76" actId="207"/>
          <ac:spMkLst>
            <pc:docMk/>
            <pc:sldMk cId="3378980517" sldId="294"/>
            <ac:spMk id="6" creationId="{9F183889-634A-4916-8901-FFC8942C3C90}"/>
          </ac:spMkLst>
        </pc:spChg>
        <pc:spChg chg="mod">
          <ac:chgData name="Gretta McCarron" userId="b310b63e-defb-401d-8269-e3cd0052e290" providerId="ADAL" clId="{606ADFA8-3FAB-4C5B-AA6D-1B79BFB48FD3}" dt="2024-03-19T14:29:07.930" v="84" actId="14100"/>
          <ac:spMkLst>
            <pc:docMk/>
            <pc:sldMk cId="3378980517" sldId="294"/>
            <ac:spMk id="8" creationId="{3D632A23-BCAA-4684-9A3A-4D6A7CC501AA}"/>
          </ac:spMkLst>
        </pc:spChg>
        <pc:picChg chg="add mod">
          <ac:chgData name="Gretta McCarron" userId="b310b63e-defb-401d-8269-e3cd0052e290" providerId="ADAL" clId="{606ADFA8-3FAB-4C5B-AA6D-1B79BFB48FD3}" dt="2024-03-19T14:28:35.907" v="78" actId="1076"/>
          <ac:picMkLst>
            <pc:docMk/>
            <pc:sldMk cId="3378980517" sldId="294"/>
            <ac:picMk id="4" creationId="{45314C6F-9D52-F6E8-A1C6-7E81FECA3B98}"/>
          </ac:picMkLst>
        </pc:picChg>
        <pc:picChg chg="mod">
          <ac:chgData name="Gretta McCarron" userId="b310b63e-defb-401d-8269-e3cd0052e290" providerId="ADAL" clId="{606ADFA8-3FAB-4C5B-AA6D-1B79BFB48FD3}" dt="2024-03-19T14:28:54.130" v="81" actId="1076"/>
          <ac:picMkLst>
            <pc:docMk/>
            <pc:sldMk cId="3378980517" sldId="294"/>
            <ac:picMk id="7" creationId="{46F7F6D7-0FD4-440C-9B3F-10EE2BEEED51}"/>
          </ac:picMkLst>
        </pc:picChg>
      </pc:sldChg>
      <pc:sldChg chg="addSp modSp mod">
        <pc:chgData name="Gretta McCarron" userId="b310b63e-defb-401d-8269-e3cd0052e290" providerId="ADAL" clId="{606ADFA8-3FAB-4C5B-AA6D-1B79BFB48FD3}" dt="2024-03-19T14:23:59.916" v="48" actId="403"/>
        <pc:sldMkLst>
          <pc:docMk/>
          <pc:sldMk cId="3251548558" sldId="295"/>
        </pc:sldMkLst>
        <pc:spChg chg="mod">
          <ac:chgData name="Gretta McCarron" userId="b310b63e-defb-401d-8269-e3cd0052e290" providerId="ADAL" clId="{606ADFA8-3FAB-4C5B-AA6D-1B79BFB48FD3}" dt="2024-03-19T14:23:59.916" v="48" actId="403"/>
          <ac:spMkLst>
            <pc:docMk/>
            <pc:sldMk cId="3251548558" sldId="295"/>
            <ac:spMk id="2" creationId="{67B46499-EECB-4EAC-B5AB-DEE17EDD0151}"/>
          </ac:spMkLst>
        </pc:spChg>
        <pc:spChg chg="mod">
          <ac:chgData name="Gretta McCarron" userId="b310b63e-defb-401d-8269-e3cd0052e290" providerId="ADAL" clId="{606ADFA8-3FAB-4C5B-AA6D-1B79BFB48FD3}" dt="2024-03-19T14:21:48.469" v="21" actId="114"/>
          <ac:spMkLst>
            <pc:docMk/>
            <pc:sldMk cId="3251548558" sldId="295"/>
            <ac:spMk id="3" creationId="{FEE675B9-EEC3-4D09-B6A3-928B89BD10EB}"/>
          </ac:spMkLst>
        </pc:spChg>
        <pc:picChg chg="add mod">
          <ac:chgData name="Gretta McCarron" userId="b310b63e-defb-401d-8269-e3cd0052e290" providerId="ADAL" clId="{606ADFA8-3FAB-4C5B-AA6D-1B79BFB48FD3}" dt="2024-03-19T14:21:35.818" v="19" actId="1076"/>
          <ac:picMkLst>
            <pc:docMk/>
            <pc:sldMk cId="3251548558" sldId="295"/>
            <ac:picMk id="5" creationId="{45314C6F-9D52-F6E8-A1C6-7E81FECA3B98}"/>
          </ac:picMkLst>
        </pc:picChg>
      </pc:sldChg>
      <pc:sldChg chg="addSp modSp mod">
        <pc:chgData name="Gretta McCarron" userId="b310b63e-defb-401d-8269-e3cd0052e290" providerId="ADAL" clId="{606ADFA8-3FAB-4C5B-AA6D-1B79BFB48FD3}" dt="2024-03-19T15:05:36.569" v="208" actId="403"/>
        <pc:sldMkLst>
          <pc:docMk/>
          <pc:sldMk cId="2476202800" sldId="296"/>
        </pc:sldMkLst>
        <pc:spChg chg="add mod">
          <ac:chgData name="Gretta McCarron" userId="b310b63e-defb-401d-8269-e3cd0052e290" providerId="ADAL" clId="{606ADFA8-3FAB-4C5B-AA6D-1B79BFB48FD3}" dt="2024-03-19T15:05:36.569" v="208" actId="403"/>
          <ac:spMkLst>
            <pc:docMk/>
            <pc:sldMk cId="2476202800" sldId="296"/>
            <ac:spMk id="4" creationId="{905A9D90-6AC8-108E-2361-325FA4F89236}"/>
          </ac:spMkLst>
        </pc:spChg>
      </pc:sldChg>
      <pc:sldChg chg="modSp mod">
        <pc:chgData name="Gretta McCarron" userId="b310b63e-defb-401d-8269-e3cd0052e290" providerId="ADAL" clId="{606ADFA8-3FAB-4C5B-AA6D-1B79BFB48FD3}" dt="2024-03-19T14:22:09.531" v="24" actId="120"/>
        <pc:sldMkLst>
          <pc:docMk/>
          <pc:sldMk cId="3504185452" sldId="297"/>
        </pc:sldMkLst>
        <pc:spChg chg="mod">
          <ac:chgData name="Gretta McCarron" userId="b310b63e-defb-401d-8269-e3cd0052e290" providerId="ADAL" clId="{606ADFA8-3FAB-4C5B-AA6D-1B79BFB48FD3}" dt="2024-03-19T14:22:09.531" v="24" actId="120"/>
          <ac:spMkLst>
            <pc:docMk/>
            <pc:sldMk cId="3504185452" sldId="297"/>
            <ac:spMk id="29" creationId="{49A1C299-0A86-4732-89CC-4FFF3CD5A7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7BA79F2-E3EC-4DA1-BE96-430AD1F88CD3}" type="datetimeFigureOut">
              <a:rPr lang="en-IE" smtClean="0"/>
              <a:pPr/>
              <a:t>19/03/2024</a:t>
            </a:fld>
            <a:endParaRPr lang="en-I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4B15168-3753-46EB-B1F5-C49503179A69}"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4B15168-3753-46EB-B1F5-C49503179A69}" type="slidenum">
              <a:rPr lang="en-IE" smtClean="0"/>
              <a:pPr/>
              <a:t>1</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The EPA and local authorities use a method based on the kinds of invertebrates present in a river to determine the water quality.  This is called the Quality Rating or ‘Q System’  </a:t>
            </a:r>
          </a:p>
          <a:p>
            <a:endParaRPr lang="en-IE" dirty="0"/>
          </a:p>
          <a:p>
            <a:endParaRPr lang="en-IE" dirty="0"/>
          </a:p>
          <a:p>
            <a:r>
              <a:rPr lang="en-IE" dirty="0"/>
              <a:t>The Q value of a river site is assessed by kick sampling. The surveyor places a hand-held net in a shallow riffle part of the river and disturbs the bed of the river just upstream of the net by kicking.  This dislodges the invertebrates, which are then caught in the net. The sample of invertebrates are decanted into a tray and sorted and identified.  If there are a lot of species that require clean water –the ‘clean water fauna’ (mayflies stoneflies and some caddis flies) - the sample will get a high score –Q4 or possibly Q5.  If however, the clean water fauna is reduced or absent, and replaced by species that can tolerate polluted conditions, then the sample will be scored lower, possibly even as low as Q 1 if only very pollution-tolerant organisms are present</a:t>
            </a:r>
          </a:p>
          <a:p>
            <a:endParaRPr lang="en-IE" dirty="0"/>
          </a:p>
        </p:txBody>
      </p:sp>
      <p:sp>
        <p:nvSpPr>
          <p:cNvPr id="4" name="Slide Number Placeholder 3"/>
          <p:cNvSpPr>
            <a:spLocks noGrp="1"/>
          </p:cNvSpPr>
          <p:nvPr>
            <p:ph type="sldNum" sz="quarter" idx="10"/>
          </p:nvPr>
        </p:nvSpPr>
        <p:spPr/>
        <p:txBody>
          <a:bodyPr/>
          <a:lstStyle/>
          <a:p>
            <a:fld id="{64B15168-3753-46EB-B1F5-C49503179A69}" type="slidenum">
              <a:rPr lang="en-IE" smtClean="0"/>
              <a:pPr/>
              <a:t>4</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Liz Gabbett, </a:t>
            </a:r>
            <a:r>
              <a:rPr lang="en-US" dirty="0" err="1"/>
              <a:t>Maigue</a:t>
            </a:r>
            <a:r>
              <a:rPr lang="en-US" dirty="0"/>
              <a:t> Rivers Trust.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 mayfly species</a:t>
            </a:r>
          </a:p>
          <a:p>
            <a:endParaRPr lang="en-IE" dirty="0"/>
          </a:p>
        </p:txBody>
      </p:sp>
      <p:sp>
        <p:nvSpPr>
          <p:cNvPr id="4" name="Slide Number Placeholder 3"/>
          <p:cNvSpPr>
            <a:spLocks noGrp="1"/>
          </p:cNvSpPr>
          <p:nvPr>
            <p:ph type="sldNum" sz="quarter" idx="10"/>
          </p:nvPr>
        </p:nvSpPr>
        <p:spPr/>
        <p:txBody>
          <a:bodyPr/>
          <a:lstStyle/>
          <a:p>
            <a:fld id="{64B15168-3753-46EB-B1F5-C49503179A69}" type="slidenum">
              <a:rPr lang="en-IE" smtClean="0"/>
              <a:pPr/>
              <a:t>5</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4B15168-3753-46EB-B1F5-C49503179A69}" type="slidenum">
              <a:rPr lang="en-IE" smtClean="0"/>
              <a:pPr/>
              <a:t>6</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4B15168-3753-46EB-B1F5-C49503179A69}" type="slidenum">
              <a:rPr lang="en-IE" smtClean="0"/>
              <a:pPr/>
              <a:t>7</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4B15168-3753-46EB-B1F5-C49503179A69}" type="slidenum">
              <a:rPr lang="en-IE" smtClean="0"/>
              <a:pPr/>
              <a:t>8</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Water quality in rivers and lakes is tracked or monitored across the country by the EPA and local authorities  using the Q system. For example in Limerick there are over 70 locations on rivers that are assessed  at once every 3 years. Monitoring started in the 1980s so monitoring gives a picture of how water quality has changed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Local communities and environmental groups also monitor water quality.  This is called  in ‘Citizen Science’.  They use a simplified version of Q System based on the ‘Good Guys’ and the ‘Bad Guys’*.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64B15168-3753-46EB-B1F5-C49503179A69}" type="slidenum">
              <a:rPr lang="en-IE" smtClean="0"/>
              <a:pPr/>
              <a:t>13</a:t>
            </a:fld>
            <a:endParaRPr lang="en-IE"/>
          </a:p>
        </p:txBody>
      </p:sp>
    </p:spTree>
    <p:extLst>
      <p:ext uri="{BB962C8B-B14F-4D97-AF65-F5344CB8AC3E}">
        <p14:creationId xmlns:p14="http://schemas.microsoft.com/office/powerpoint/2010/main" val="21191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These sheets are what citizen scientists record their results on.</a:t>
            </a:r>
          </a:p>
        </p:txBody>
      </p:sp>
      <p:sp>
        <p:nvSpPr>
          <p:cNvPr id="4" name="Slide Number Placeholder 3"/>
          <p:cNvSpPr>
            <a:spLocks noGrp="1"/>
          </p:cNvSpPr>
          <p:nvPr>
            <p:ph type="sldNum" sz="quarter" idx="5"/>
          </p:nvPr>
        </p:nvSpPr>
        <p:spPr/>
        <p:txBody>
          <a:bodyPr/>
          <a:lstStyle/>
          <a:p>
            <a:fld id="{64B15168-3753-46EB-B1F5-C49503179A69}" type="slidenum">
              <a:rPr lang="en-IE" smtClean="0"/>
              <a:pPr/>
              <a:t>14</a:t>
            </a:fld>
            <a:endParaRPr lang="en-IE"/>
          </a:p>
        </p:txBody>
      </p:sp>
    </p:spTree>
    <p:extLst>
      <p:ext uri="{BB962C8B-B14F-4D97-AF65-F5344CB8AC3E}">
        <p14:creationId xmlns:p14="http://schemas.microsoft.com/office/powerpoint/2010/main" val="400392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4B15168-3753-46EB-B1F5-C49503179A69}" type="slidenum">
              <a:rPr lang="en-IE" smtClean="0"/>
              <a:pPr/>
              <a:t>16</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C9AD10C3-4B03-4B52-B27C-6DEDE0C3022D}" type="datetime1">
              <a:rPr lang="en-IE" smtClean="0"/>
              <a:pPr/>
              <a:t>19/03/2024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009550-A74E-46D5-A83D-CC5F6115D522}" type="slidenum">
              <a:rPr lang="en-IE" smtClean="0"/>
              <a:pPr/>
              <a:t>‹#›</a:t>
            </a:fld>
            <a:endParaRPr lang="en-IE"/>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A819121-C361-4088-92C2-8942985E62B1}" type="datetime1">
              <a:rPr lang="en-IE" smtClean="0"/>
              <a:pPr/>
              <a:t>19/03/2024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948951B-23F1-4F63-BFBB-B3B5EB8D3571}" type="datetime1">
              <a:rPr lang="en-IE" smtClean="0"/>
              <a:pPr/>
              <a:t>19/03/2024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B9AFCD5C-8D74-4BD5-93A7-9882EF0818AE}" type="datetime1">
              <a:rPr lang="en-IE" smtClean="0"/>
              <a:pPr/>
              <a:t>19/03/2024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DD902-490B-4BB2-844B-E9818CB51944}" type="datetime1">
              <a:rPr lang="en-IE" smtClean="0"/>
              <a:pPr/>
              <a:t>19/03/2024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AB97BC28-8478-4B30-BC78-512A1C6A1AEC}" type="datetime1">
              <a:rPr lang="en-IE" smtClean="0"/>
              <a:pPr/>
              <a:t>19/03/2024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9746F392-0529-4E97-B71C-6DFF4A5107A7}" type="datetime1">
              <a:rPr lang="en-IE" smtClean="0"/>
              <a:pPr/>
              <a:t>19/03/2024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78D12C23-5595-4386-B772-F0A0055A5C7E}" type="datetime1">
              <a:rPr lang="en-IE" smtClean="0"/>
              <a:pPr/>
              <a:t>19/03/2024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01EBD-BFE7-4972-94BE-007476F3154A}" type="datetime1">
              <a:rPr lang="en-IE" smtClean="0"/>
              <a:pPr/>
              <a:t>19/03/2024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0EB754-163D-41E9-BDB7-194DB48BCE6A}" type="datetime1">
              <a:rPr lang="en-IE" smtClean="0"/>
              <a:pPr/>
              <a:t>19/03/2024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A607D-54BA-4A8C-BB25-5BFC8E79580A}" type="datetime1">
              <a:rPr lang="en-IE" smtClean="0"/>
              <a:pPr/>
              <a:t>19/03/2024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F009550-A74E-46D5-A83D-CC5F6115D522}"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CE16C-9CA9-4CC8-9CDA-E675E7748525}" type="datetime1">
              <a:rPr lang="en-IE" smtClean="0"/>
              <a:pPr/>
              <a:t>19/03/2024</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09550-A74E-46D5-A83D-CC5F6115D522}"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DphFA-i27XY" TargetMode="Externa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Tom\Downloads\A584ED41-9F19-4F28-A00E-D077862A48C2.jpe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512762"/>
            <a:ext cx="9049407" cy="1470025"/>
          </a:xfrm>
        </p:spPr>
        <p:txBody>
          <a:bodyPr>
            <a:normAutofit fontScale="90000"/>
          </a:bodyPr>
          <a:lstStyle/>
          <a:p>
            <a:r>
              <a:rPr lang="en-IE" sz="6600" b="1" dirty="0">
                <a:solidFill>
                  <a:schemeClr val="bg1"/>
                </a:solidFill>
              </a:rPr>
              <a:t>Freshwater Biodiversity and Habitats</a:t>
            </a:r>
          </a:p>
        </p:txBody>
      </p:sp>
      <p:sp>
        <p:nvSpPr>
          <p:cNvPr id="4" name="TextBox 3"/>
          <p:cNvSpPr txBox="1"/>
          <p:nvPr/>
        </p:nvSpPr>
        <p:spPr>
          <a:xfrm>
            <a:off x="6362700" y="1247775"/>
            <a:ext cx="184731" cy="369332"/>
          </a:xfrm>
          <a:prstGeom prst="rect">
            <a:avLst/>
          </a:prstGeom>
          <a:noFill/>
        </p:spPr>
        <p:txBody>
          <a:bodyPr wrap="none" rtlCol="0">
            <a:spAutoFit/>
          </a:bodyPr>
          <a:lstStyle/>
          <a:p>
            <a:endParaRPr lang="en-IE" dirty="0"/>
          </a:p>
        </p:txBody>
      </p:sp>
      <p:sp>
        <p:nvSpPr>
          <p:cNvPr id="5" name="TextBox 4"/>
          <p:cNvSpPr txBox="1"/>
          <p:nvPr/>
        </p:nvSpPr>
        <p:spPr>
          <a:xfrm>
            <a:off x="331526" y="3835618"/>
            <a:ext cx="7559634" cy="584775"/>
          </a:xfrm>
          <a:prstGeom prst="rect">
            <a:avLst/>
          </a:prstGeom>
          <a:noFill/>
          <a:ln>
            <a:noFill/>
          </a:ln>
        </p:spPr>
        <p:txBody>
          <a:bodyPr wrap="none" rtlCol="0">
            <a:spAutoFit/>
          </a:bodyPr>
          <a:lstStyle/>
          <a:p>
            <a:r>
              <a:rPr lang="en-IE" sz="3200" b="1" dirty="0">
                <a:solidFill>
                  <a:schemeClr val="bg1"/>
                </a:solidFill>
              </a:rPr>
              <a:t>Lesson 2. Invertebrate Life as Bio-indicators</a:t>
            </a:r>
          </a:p>
        </p:txBody>
      </p:sp>
      <p:sp>
        <p:nvSpPr>
          <p:cNvPr id="6" name="Slide Number Placeholder 5"/>
          <p:cNvSpPr>
            <a:spLocks noGrp="1"/>
          </p:cNvSpPr>
          <p:nvPr>
            <p:ph type="sldNum" sz="quarter" idx="12"/>
          </p:nvPr>
        </p:nvSpPr>
        <p:spPr/>
        <p:txBody>
          <a:bodyPr/>
          <a:lstStyle/>
          <a:p>
            <a:fld id="{4F009550-A74E-46D5-A83D-CC5F6115D522}" type="slidenum">
              <a:rPr lang="en-IE" smtClean="0"/>
              <a:pPr/>
              <a:t>1</a:t>
            </a:fld>
            <a:endParaRPr lang="en-I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p:cNvGrpSpPr/>
          <p:nvPr/>
        </p:nvGrpSpPr>
        <p:grpSpPr>
          <a:xfrm>
            <a:off x="3263901" y="342900"/>
            <a:ext cx="5676899" cy="6172200"/>
            <a:chOff x="3276600" y="304800"/>
            <a:chExt cx="5676899" cy="6172200"/>
          </a:xfrm>
        </p:grpSpPr>
        <p:grpSp>
          <p:nvGrpSpPr>
            <p:cNvPr id="38" name="Group 37"/>
            <p:cNvGrpSpPr/>
            <p:nvPr/>
          </p:nvGrpSpPr>
          <p:grpSpPr>
            <a:xfrm>
              <a:off x="3276600" y="304800"/>
              <a:ext cx="5676899" cy="6172200"/>
              <a:chOff x="2809875" y="361950"/>
              <a:chExt cx="5353050" cy="5895976"/>
            </a:xfrm>
          </p:grpSpPr>
          <p:grpSp>
            <p:nvGrpSpPr>
              <p:cNvPr id="13" name="Group 12"/>
              <p:cNvGrpSpPr/>
              <p:nvPr/>
            </p:nvGrpSpPr>
            <p:grpSpPr>
              <a:xfrm>
                <a:off x="2809875" y="361950"/>
                <a:ext cx="5353050" cy="5895976"/>
                <a:chOff x="5324475" y="561975"/>
                <a:chExt cx="2695575" cy="3895725"/>
              </a:xfrm>
            </p:grpSpPr>
            <p:sp>
              <p:nvSpPr>
                <p:cNvPr id="8" name="Rectangle 7"/>
                <p:cNvSpPr/>
                <p:nvPr/>
              </p:nvSpPr>
              <p:spPr>
                <a:xfrm>
                  <a:off x="5324475" y="561975"/>
                  <a:ext cx="552450" cy="38957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5867400" y="561975"/>
                  <a:ext cx="552450" cy="3895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6410325" y="561975"/>
                  <a:ext cx="552450" cy="3895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6943725" y="561975"/>
                  <a:ext cx="552450" cy="38957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7467600" y="561975"/>
                  <a:ext cx="552450" cy="38957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2" name="Group 31"/>
              <p:cNvGrpSpPr/>
              <p:nvPr/>
            </p:nvGrpSpPr>
            <p:grpSpPr>
              <a:xfrm>
                <a:off x="3251223" y="3734540"/>
                <a:ext cx="4229099" cy="633413"/>
                <a:chOff x="3263207" y="3591665"/>
                <a:chExt cx="3819524" cy="633413"/>
              </a:xfrm>
            </p:grpSpPr>
            <p:sp>
              <p:nvSpPr>
                <p:cNvPr id="30" name="Oval 29"/>
                <p:cNvSpPr/>
                <p:nvPr/>
              </p:nvSpPr>
              <p:spPr>
                <a:xfrm>
                  <a:off x="3263207" y="3591665"/>
                  <a:ext cx="3819524" cy="633413"/>
                </a:xfrm>
                <a:prstGeom prst="ellipse">
                  <a:avLst/>
                </a:prstGeom>
                <a:solidFill>
                  <a:srgbClr val="EF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p:cNvSpPr txBox="1"/>
                <p:nvPr/>
              </p:nvSpPr>
              <p:spPr>
                <a:xfrm>
                  <a:off x="4777681" y="3744064"/>
                  <a:ext cx="718466" cy="369332"/>
                </a:xfrm>
                <a:prstGeom prst="rect">
                  <a:avLst/>
                </a:prstGeom>
                <a:noFill/>
              </p:spPr>
              <p:txBody>
                <a:bodyPr wrap="none" rtlCol="0">
                  <a:spAutoFit/>
                </a:bodyPr>
                <a:lstStyle/>
                <a:p>
                  <a:r>
                    <a:rPr lang="en-IE" dirty="0"/>
                    <a:t>Snails</a:t>
                  </a:r>
                </a:p>
              </p:txBody>
            </p:sp>
          </p:grpSp>
        </p:grpSp>
        <p:grpSp>
          <p:nvGrpSpPr>
            <p:cNvPr id="47" name="Group 46"/>
            <p:cNvGrpSpPr/>
            <p:nvPr/>
          </p:nvGrpSpPr>
          <p:grpSpPr>
            <a:xfrm>
              <a:off x="3800478" y="5838825"/>
              <a:ext cx="5057772" cy="552450"/>
              <a:chOff x="3800478" y="5838825"/>
              <a:chExt cx="5057772" cy="552450"/>
            </a:xfrm>
          </p:grpSpPr>
          <p:sp>
            <p:nvSpPr>
              <p:cNvPr id="43" name="Isosceles Triangle 42"/>
              <p:cNvSpPr/>
              <p:nvPr/>
            </p:nvSpPr>
            <p:spPr>
              <a:xfrm rot="16200000">
                <a:off x="6053140" y="3586165"/>
                <a:ext cx="552448" cy="5057772"/>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TextBox 41"/>
              <p:cNvSpPr txBox="1"/>
              <p:nvPr/>
            </p:nvSpPr>
            <p:spPr>
              <a:xfrm>
                <a:off x="8290736" y="5838825"/>
                <a:ext cx="497252" cy="461665"/>
              </a:xfrm>
              <a:prstGeom prst="rect">
                <a:avLst/>
              </a:prstGeom>
              <a:noFill/>
            </p:spPr>
            <p:txBody>
              <a:bodyPr wrap="none" rtlCol="0">
                <a:spAutoFit/>
              </a:bodyPr>
              <a:lstStyle/>
              <a:p>
                <a:r>
                  <a:rPr lang="en-IE" sz="2400" b="1" dirty="0">
                    <a:solidFill>
                      <a:schemeClr val="bg1"/>
                    </a:solidFill>
                  </a:rPr>
                  <a:t>O</a:t>
                </a:r>
                <a:r>
                  <a:rPr lang="en-IE" sz="2400" b="1" baseline="-25000" dirty="0">
                    <a:solidFill>
                      <a:schemeClr val="bg1"/>
                    </a:solidFill>
                  </a:rPr>
                  <a:t>2</a:t>
                </a:r>
              </a:p>
            </p:txBody>
          </p:sp>
        </p:grpSp>
        <p:grpSp>
          <p:nvGrpSpPr>
            <p:cNvPr id="46" name="Group 45"/>
            <p:cNvGrpSpPr/>
            <p:nvPr/>
          </p:nvGrpSpPr>
          <p:grpSpPr>
            <a:xfrm>
              <a:off x="3457578" y="352136"/>
              <a:ext cx="4444851" cy="582438"/>
              <a:chOff x="3457578" y="352136"/>
              <a:chExt cx="4444851" cy="582438"/>
            </a:xfrm>
          </p:grpSpPr>
          <p:sp>
            <p:nvSpPr>
              <p:cNvPr id="44" name="Isosceles Triangle 43"/>
              <p:cNvSpPr/>
              <p:nvPr/>
            </p:nvSpPr>
            <p:spPr>
              <a:xfrm rot="5400000">
                <a:off x="5388785" y="-1579071"/>
                <a:ext cx="582438" cy="4444851"/>
              </a:xfrm>
              <a:prstGeom prst="triangle">
                <a:avLst/>
              </a:prstGeom>
              <a:gradFill flip="none" rotWithShape="1">
                <a:gsLst>
                  <a:gs pos="0">
                    <a:srgbClr val="FFC000">
                      <a:shade val="30000"/>
                      <a:satMod val="115000"/>
                    </a:srgbClr>
                  </a:gs>
                  <a:gs pos="38000">
                    <a:srgbClr val="FFC000">
                      <a:shade val="67500"/>
                      <a:satMod val="115000"/>
                    </a:srgbClr>
                  </a:gs>
                  <a:gs pos="69000">
                    <a:srgbClr val="FFC000">
                      <a:shade val="100000"/>
                      <a:satMod val="115000"/>
                    </a:srgbClr>
                  </a:gs>
                </a:gsLst>
                <a:path path="circle">
                  <a:fillToRect l="100000" t="100000"/>
                </a:path>
                <a:tileRect r="-100000" b="-10000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TextBox 44"/>
              <p:cNvSpPr txBox="1"/>
              <p:nvPr/>
            </p:nvSpPr>
            <p:spPr>
              <a:xfrm>
                <a:off x="3514725" y="419100"/>
                <a:ext cx="2285562" cy="400110"/>
              </a:xfrm>
              <a:prstGeom prst="rect">
                <a:avLst/>
              </a:prstGeom>
              <a:noFill/>
            </p:spPr>
            <p:txBody>
              <a:bodyPr wrap="none" rtlCol="0">
                <a:spAutoFit/>
              </a:bodyPr>
              <a:lstStyle/>
              <a:p>
                <a:r>
                  <a:rPr lang="en-IE" sz="2000" dirty="0"/>
                  <a:t>Organic Matter, N, P</a:t>
                </a:r>
              </a:p>
            </p:txBody>
          </p:sp>
        </p:grpSp>
      </p:grpSp>
      <p:sp>
        <p:nvSpPr>
          <p:cNvPr id="49" name="TextBox 48"/>
          <p:cNvSpPr txBox="1"/>
          <p:nvPr/>
        </p:nvSpPr>
        <p:spPr>
          <a:xfrm>
            <a:off x="156405" y="4093874"/>
            <a:ext cx="3006086" cy="2554545"/>
          </a:xfrm>
          <a:prstGeom prst="rect">
            <a:avLst/>
          </a:prstGeom>
          <a:solidFill>
            <a:schemeClr val="bg1"/>
          </a:solidFill>
        </p:spPr>
        <p:txBody>
          <a:bodyPr wrap="square" rtlCol="0">
            <a:spAutoFit/>
          </a:bodyPr>
          <a:lstStyle/>
          <a:p>
            <a:r>
              <a:rPr lang="en-IE" sz="2000" dirty="0"/>
              <a:t>When </a:t>
            </a:r>
            <a:r>
              <a:rPr lang="en-IE" sz="2000" b="1" dirty="0"/>
              <a:t>oxygen</a:t>
            </a:r>
            <a:r>
              <a:rPr lang="en-IE" sz="2000" b="1" dirty="0">
                <a:solidFill>
                  <a:schemeClr val="tx2"/>
                </a:solidFill>
              </a:rPr>
              <a:t> </a:t>
            </a:r>
            <a:r>
              <a:rPr lang="en-IE" sz="2000" dirty="0"/>
              <a:t>levels in a river are reduced by pollution, the clean water fauna are replaced through competition with organisms that are better suited to lower oxygen levels.</a:t>
            </a:r>
          </a:p>
        </p:txBody>
      </p:sp>
      <p:pic>
        <p:nvPicPr>
          <p:cNvPr id="3" name="Picture 2" descr="Icon&#10;&#10;Description automatically generated with low confidence">
            <a:extLst>
              <a:ext uri="{FF2B5EF4-FFF2-40B4-BE49-F238E27FC236}">
                <a16:creationId xmlns:a16="http://schemas.microsoft.com/office/drawing/2014/main" id="{B6AE73CA-B1C7-4818-827C-20BC36A7B5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648448" y="-82058"/>
            <a:ext cx="611870" cy="1922034"/>
          </a:xfrm>
          <a:prstGeom prst="rect">
            <a:avLst/>
          </a:prstGeom>
        </p:spPr>
      </p:pic>
      <p:sp>
        <p:nvSpPr>
          <p:cNvPr id="6" name="TextBox 5">
            <a:extLst>
              <a:ext uri="{FF2B5EF4-FFF2-40B4-BE49-F238E27FC236}">
                <a16:creationId xmlns:a16="http://schemas.microsoft.com/office/drawing/2014/main" id="{07C6FF83-EAE3-4AD5-9C7E-1CF59061604F}"/>
              </a:ext>
            </a:extLst>
          </p:cNvPr>
          <p:cNvSpPr txBox="1"/>
          <p:nvPr/>
        </p:nvSpPr>
        <p:spPr>
          <a:xfrm>
            <a:off x="7657954" y="693642"/>
            <a:ext cx="1104725" cy="369332"/>
          </a:xfrm>
          <a:prstGeom prst="rect">
            <a:avLst/>
          </a:prstGeom>
          <a:noFill/>
        </p:spPr>
        <p:txBody>
          <a:bodyPr wrap="square" rtlCol="0">
            <a:spAutoFit/>
          </a:bodyPr>
          <a:lstStyle/>
          <a:p>
            <a:r>
              <a:rPr lang="en-IE" dirty="0"/>
              <a:t>Stoneflies</a:t>
            </a:r>
          </a:p>
        </p:txBody>
      </p:sp>
      <p:pic>
        <p:nvPicPr>
          <p:cNvPr id="26" name="Picture 25" descr="Shape&#10;&#10;Description automatically generated with medium confidence">
            <a:extLst>
              <a:ext uri="{FF2B5EF4-FFF2-40B4-BE49-F238E27FC236}">
                <a16:creationId xmlns:a16="http://schemas.microsoft.com/office/drawing/2014/main" id="{2345BCFD-DB87-416F-A560-98C6CD78D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6458" y="-30830"/>
            <a:ext cx="788756" cy="3449427"/>
          </a:xfrm>
          <a:prstGeom prst="rect">
            <a:avLst/>
          </a:prstGeom>
        </p:spPr>
      </p:pic>
      <p:sp>
        <p:nvSpPr>
          <p:cNvPr id="51" name="TextBox 50">
            <a:extLst>
              <a:ext uri="{FF2B5EF4-FFF2-40B4-BE49-F238E27FC236}">
                <a16:creationId xmlns:a16="http://schemas.microsoft.com/office/drawing/2014/main" id="{5388752A-6BBA-46A0-B3A1-158731222E13}"/>
              </a:ext>
            </a:extLst>
          </p:cNvPr>
          <p:cNvSpPr txBox="1"/>
          <p:nvPr/>
        </p:nvSpPr>
        <p:spPr>
          <a:xfrm>
            <a:off x="7025753" y="1519102"/>
            <a:ext cx="1661047" cy="369332"/>
          </a:xfrm>
          <a:prstGeom prst="rect">
            <a:avLst/>
          </a:prstGeom>
          <a:noFill/>
        </p:spPr>
        <p:txBody>
          <a:bodyPr wrap="square" rtlCol="0">
            <a:spAutoFit/>
          </a:bodyPr>
          <a:lstStyle/>
          <a:p>
            <a:r>
              <a:rPr lang="en-IE" dirty="0"/>
              <a:t>Mayflies</a:t>
            </a:r>
          </a:p>
        </p:txBody>
      </p:sp>
      <p:pic>
        <p:nvPicPr>
          <p:cNvPr id="52" name="Picture 51" descr="Shape&#10;&#10;Description automatically generated with medium confidence">
            <a:extLst>
              <a:ext uri="{FF2B5EF4-FFF2-40B4-BE49-F238E27FC236}">
                <a16:creationId xmlns:a16="http://schemas.microsoft.com/office/drawing/2014/main" id="{98EEEF68-66A7-4CE0-A2B8-05CA43FE4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30799" y="325704"/>
            <a:ext cx="788755" cy="4444852"/>
          </a:xfrm>
          <a:prstGeom prst="rect">
            <a:avLst/>
          </a:prstGeom>
        </p:spPr>
      </p:pic>
      <p:sp>
        <p:nvSpPr>
          <p:cNvPr id="53" name="TextBox 52">
            <a:extLst>
              <a:ext uri="{FF2B5EF4-FFF2-40B4-BE49-F238E27FC236}">
                <a16:creationId xmlns:a16="http://schemas.microsoft.com/office/drawing/2014/main" id="{22B59DFE-4171-4074-AF44-B3C790811A31}"/>
              </a:ext>
            </a:extLst>
          </p:cNvPr>
          <p:cNvSpPr txBox="1"/>
          <p:nvPr/>
        </p:nvSpPr>
        <p:spPr>
          <a:xfrm>
            <a:off x="6533195" y="2363464"/>
            <a:ext cx="1661047" cy="369332"/>
          </a:xfrm>
          <a:prstGeom prst="rect">
            <a:avLst/>
          </a:prstGeom>
          <a:noFill/>
        </p:spPr>
        <p:txBody>
          <a:bodyPr wrap="square" rtlCol="0">
            <a:spAutoFit/>
          </a:bodyPr>
          <a:lstStyle/>
          <a:p>
            <a:r>
              <a:rPr lang="en-IE" dirty="0"/>
              <a:t>Caddisflies</a:t>
            </a:r>
          </a:p>
        </p:txBody>
      </p:sp>
      <p:pic>
        <p:nvPicPr>
          <p:cNvPr id="54" name="Picture 53" descr="Shape&#10;&#10;Description automatically generated with medium confidence">
            <a:extLst>
              <a:ext uri="{FF2B5EF4-FFF2-40B4-BE49-F238E27FC236}">
                <a16:creationId xmlns:a16="http://schemas.microsoft.com/office/drawing/2014/main" id="{45C98B0C-42D9-4575-87AA-6D15091B1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29732" y="1488613"/>
            <a:ext cx="788755" cy="3819787"/>
          </a:xfrm>
          <a:prstGeom prst="rect">
            <a:avLst/>
          </a:prstGeom>
        </p:spPr>
      </p:pic>
      <p:sp>
        <p:nvSpPr>
          <p:cNvPr id="55" name="TextBox 54">
            <a:extLst>
              <a:ext uri="{FF2B5EF4-FFF2-40B4-BE49-F238E27FC236}">
                <a16:creationId xmlns:a16="http://schemas.microsoft.com/office/drawing/2014/main" id="{2B1F6991-0209-4B9F-9C6E-C5AEA647F478}"/>
              </a:ext>
            </a:extLst>
          </p:cNvPr>
          <p:cNvSpPr txBox="1"/>
          <p:nvPr/>
        </p:nvSpPr>
        <p:spPr>
          <a:xfrm>
            <a:off x="5389791" y="3219800"/>
            <a:ext cx="2020053" cy="369332"/>
          </a:xfrm>
          <a:prstGeom prst="rect">
            <a:avLst/>
          </a:prstGeom>
          <a:noFill/>
        </p:spPr>
        <p:txBody>
          <a:bodyPr wrap="square" rtlCol="0">
            <a:spAutoFit/>
          </a:bodyPr>
          <a:lstStyle/>
          <a:p>
            <a:r>
              <a:rPr lang="en-IE" dirty="0"/>
              <a:t>Freshwater Shrimp</a:t>
            </a:r>
          </a:p>
        </p:txBody>
      </p:sp>
      <p:pic>
        <p:nvPicPr>
          <p:cNvPr id="56" name="Picture 55" descr="Shape&#10;&#10;Description automatically generated with medium confidence">
            <a:extLst>
              <a:ext uri="{FF2B5EF4-FFF2-40B4-BE49-F238E27FC236}">
                <a16:creationId xmlns:a16="http://schemas.microsoft.com/office/drawing/2014/main" id="{FE127856-48BE-41A2-9E04-738BD86728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583868" y="3263816"/>
            <a:ext cx="742315" cy="3208489"/>
          </a:xfrm>
          <a:prstGeom prst="rect">
            <a:avLst/>
          </a:prstGeom>
        </p:spPr>
      </p:pic>
      <p:sp>
        <p:nvSpPr>
          <p:cNvPr id="57" name="TextBox 56">
            <a:extLst>
              <a:ext uri="{FF2B5EF4-FFF2-40B4-BE49-F238E27FC236}">
                <a16:creationId xmlns:a16="http://schemas.microsoft.com/office/drawing/2014/main" id="{8AD8FE3F-38AD-4068-B796-F9B4F5C3E711}"/>
              </a:ext>
            </a:extLst>
          </p:cNvPr>
          <p:cNvSpPr txBox="1"/>
          <p:nvPr/>
        </p:nvSpPr>
        <p:spPr>
          <a:xfrm>
            <a:off x="3698384" y="4695619"/>
            <a:ext cx="1597587" cy="369332"/>
          </a:xfrm>
          <a:prstGeom prst="rect">
            <a:avLst/>
          </a:prstGeom>
          <a:noFill/>
        </p:spPr>
        <p:txBody>
          <a:bodyPr wrap="square" rtlCol="0">
            <a:spAutoFit/>
          </a:bodyPr>
          <a:lstStyle/>
          <a:p>
            <a:r>
              <a:rPr lang="en-IE" dirty="0"/>
              <a:t>Water louse</a:t>
            </a:r>
          </a:p>
        </p:txBody>
      </p:sp>
      <p:pic>
        <p:nvPicPr>
          <p:cNvPr id="58" name="Picture 57" descr="Shape&#10;&#10;Description automatically generated with medium confidence">
            <a:extLst>
              <a:ext uri="{FF2B5EF4-FFF2-40B4-BE49-F238E27FC236}">
                <a16:creationId xmlns:a16="http://schemas.microsoft.com/office/drawing/2014/main" id="{97BE0108-A731-4E76-BA93-ED30B7F6C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528277" y="4030417"/>
            <a:ext cx="742315" cy="3271067"/>
          </a:xfrm>
          <a:prstGeom prst="rect">
            <a:avLst/>
          </a:prstGeom>
        </p:spPr>
      </p:pic>
      <p:sp>
        <p:nvSpPr>
          <p:cNvPr id="59" name="TextBox 58">
            <a:extLst>
              <a:ext uri="{FF2B5EF4-FFF2-40B4-BE49-F238E27FC236}">
                <a16:creationId xmlns:a16="http://schemas.microsoft.com/office/drawing/2014/main" id="{A5954310-5DBA-49B0-ACA3-438ADFBB442C}"/>
              </a:ext>
            </a:extLst>
          </p:cNvPr>
          <p:cNvSpPr txBox="1"/>
          <p:nvPr/>
        </p:nvSpPr>
        <p:spPr>
          <a:xfrm>
            <a:off x="3603013" y="5507595"/>
            <a:ext cx="1597587" cy="369332"/>
          </a:xfrm>
          <a:prstGeom prst="rect">
            <a:avLst/>
          </a:prstGeom>
          <a:noFill/>
        </p:spPr>
        <p:txBody>
          <a:bodyPr wrap="square" rtlCol="0">
            <a:spAutoFit/>
          </a:bodyPr>
          <a:lstStyle/>
          <a:p>
            <a:r>
              <a:rPr lang="en-IE" dirty="0"/>
              <a:t>Bloodworms</a:t>
            </a:r>
          </a:p>
        </p:txBody>
      </p:sp>
      <p:sp>
        <p:nvSpPr>
          <p:cNvPr id="33" name="TextBox 32"/>
          <p:cNvSpPr txBox="1"/>
          <p:nvPr/>
        </p:nvSpPr>
        <p:spPr>
          <a:xfrm>
            <a:off x="292608" y="457200"/>
            <a:ext cx="2520945" cy="2862322"/>
          </a:xfrm>
          <a:prstGeom prst="rect">
            <a:avLst/>
          </a:prstGeom>
          <a:noFill/>
        </p:spPr>
        <p:txBody>
          <a:bodyPr wrap="square" rtlCol="0">
            <a:spAutoFit/>
          </a:bodyPr>
          <a:lstStyle/>
          <a:p>
            <a:r>
              <a:rPr lang="en-IE" sz="2000" dirty="0"/>
              <a:t>Pollution of rivers is most frequently caused by organic matter on </a:t>
            </a:r>
            <a:r>
              <a:rPr lang="en-IE" sz="2000" b="1" dirty="0"/>
              <a:t>nutrient such as nitrogen and phosphorus</a:t>
            </a:r>
            <a:r>
              <a:rPr lang="en-IE" sz="2000" dirty="0"/>
              <a:t>.  These pollutants reduce the amount of oxygen in the water.</a:t>
            </a:r>
          </a:p>
        </p:txBody>
      </p:sp>
      <p:cxnSp>
        <p:nvCxnSpPr>
          <p:cNvPr id="35" name="Straight Arrow Connector 34"/>
          <p:cNvCxnSpPr/>
          <p:nvPr/>
        </p:nvCxnSpPr>
        <p:spPr>
          <a:xfrm flipV="1">
            <a:off x="2642616" y="822960"/>
            <a:ext cx="502920" cy="2377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35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09550-A74E-46D5-A83D-CC5F6115D522}" type="slidenum">
              <a:rPr lang="en-IE" smtClean="0"/>
              <a:pPr/>
              <a:t>11</a:t>
            </a:fld>
            <a:endParaRPr lang="en-IE"/>
          </a:p>
        </p:txBody>
      </p:sp>
      <p:sp>
        <p:nvSpPr>
          <p:cNvPr id="4" name="TextBox 3"/>
          <p:cNvSpPr txBox="1"/>
          <p:nvPr/>
        </p:nvSpPr>
        <p:spPr>
          <a:xfrm>
            <a:off x="-46738" y="206401"/>
            <a:ext cx="7856638" cy="523220"/>
          </a:xfrm>
          <a:prstGeom prst="rect">
            <a:avLst/>
          </a:prstGeom>
          <a:noFill/>
        </p:spPr>
        <p:txBody>
          <a:bodyPr wrap="none" rtlCol="0">
            <a:spAutoFit/>
          </a:bodyPr>
          <a:lstStyle/>
          <a:p>
            <a:r>
              <a:rPr lang="en-IE" sz="2800" b="1" dirty="0">
                <a:solidFill>
                  <a:schemeClr val="tx2"/>
                </a:solidFill>
              </a:rPr>
              <a:t>How do find the water quality or Q value of a river?</a:t>
            </a:r>
          </a:p>
        </p:txBody>
      </p:sp>
      <p:sp>
        <p:nvSpPr>
          <p:cNvPr id="5" name="TextBox 4"/>
          <p:cNvSpPr txBox="1"/>
          <p:nvPr/>
        </p:nvSpPr>
        <p:spPr>
          <a:xfrm>
            <a:off x="0" y="703187"/>
            <a:ext cx="6553200" cy="5709255"/>
          </a:xfrm>
          <a:prstGeom prst="rect">
            <a:avLst/>
          </a:prstGeom>
          <a:noFill/>
        </p:spPr>
        <p:txBody>
          <a:bodyPr wrap="square" rtlCol="0">
            <a:spAutoFit/>
          </a:bodyPr>
          <a:lstStyle/>
          <a:p>
            <a:r>
              <a:rPr lang="en-IE" sz="2000" b="1" dirty="0"/>
              <a:t>Kick sampling!</a:t>
            </a:r>
            <a:endParaRPr lang="en-IE" dirty="0"/>
          </a:p>
          <a:p>
            <a:pPr marL="285750" indent="-285750">
              <a:spcBef>
                <a:spcPts val="600"/>
              </a:spcBef>
              <a:spcAft>
                <a:spcPts val="600"/>
              </a:spcAft>
              <a:buFont typeface="Arial" panose="020B0604020202020204" pitchFamily="34" charset="0"/>
              <a:buChar char="•"/>
            </a:pPr>
            <a:r>
              <a:rPr lang="en-IE" sz="2000" dirty="0"/>
              <a:t>A surveyor places a hand-held net in a shallow riffle part of the river and disturbs the bed of the river just upstream of the net by kicking. </a:t>
            </a:r>
          </a:p>
          <a:p>
            <a:pPr marL="285750" indent="-285750">
              <a:spcBef>
                <a:spcPts val="600"/>
              </a:spcBef>
              <a:spcAft>
                <a:spcPts val="600"/>
              </a:spcAft>
              <a:buFont typeface="Arial" panose="020B0604020202020204" pitchFamily="34" charset="0"/>
              <a:buChar char="•"/>
            </a:pPr>
            <a:r>
              <a:rPr lang="en-IE" sz="2000" dirty="0"/>
              <a:t>This dislodges the invertebrates, which are then caught in the net.</a:t>
            </a:r>
          </a:p>
          <a:p>
            <a:pPr marL="285750" indent="-285750">
              <a:spcBef>
                <a:spcPts val="600"/>
              </a:spcBef>
              <a:spcAft>
                <a:spcPts val="600"/>
              </a:spcAft>
              <a:buFont typeface="Arial" panose="020B0604020202020204" pitchFamily="34" charset="0"/>
              <a:buChar char="•"/>
            </a:pPr>
            <a:r>
              <a:rPr lang="en-IE" sz="2000" dirty="0"/>
              <a:t>These are then transferred into a tray and sorted and identified.</a:t>
            </a:r>
          </a:p>
          <a:p>
            <a:pPr marL="285750" indent="-285750">
              <a:spcBef>
                <a:spcPts val="600"/>
              </a:spcBef>
              <a:spcAft>
                <a:spcPts val="600"/>
              </a:spcAft>
              <a:buFont typeface="Arial" panose="020B0604020202020204" pitchFamily="34" charset="0"/>
              <a:buChar char="•"/>
            </a:pPr>
            <a:r>
              <a:rPr lang="en-IE" sz="2000" dirty="0"/>
              <a:t>If there are a lot of species that require clean water –the ‘</a:t>
            </a:r>
            <a:r>
              <a:rPr lang="en-IE" sz="2000" b="1" dirty="0"/>
              <a:t>clean water fauna</a:t>
            </a:r>
            <a:r>
              <a:rPr lang="en-IE" sz="2000" dirty="0"/>
              <a:t>’ (mayflies, stoneflies and some caddis flies) - the sample will get a high score </a:t>
            </a:r>
            <a:r>
              <a:rPr lang="en-IE" sz="900" dirty="0"/>
              <a:t>–</a:t>
            </a:r>
            <a:r>
              <a:rPr lang="en-IE" sz="2000" dirty="0"/>
              <a:t> Q4 or possibly Q5.</a:t>
            </a:r>
          </a:p>
          <a:p>
            <a:pPr marL="285750" indent="-285750">
              <a:spcBef>
                <a:spcPts val="600"/>
              </a:spcBef>
              <a:spcAft>
                <a:spcPts val="600"/>
              </a:spcAft>
              <a:buFont typeface="Arial" panose="020B0604020202020204" pitchFamily="34" charset="0"/>
              <a:buChar char="•"/>
            </a:pPr>
            <a:r>
              <a:rPr lang="en-IE" sz="2000" dirty="0"/>
              <a:t>If however, the clean water fauna is reduced or absent, and replaced by species that can tolerate polluted conditions, then the sample will be scored lower, possibly even as low as Q1 if only very pollution-tolerant organisms are present.</a:t>
            </a:r>
          </a:p>
        </p:txBody>
      </p:sp>
      <p:pic>
        <p:nvPicPr>
          <p:cNvPr id="14" name="Picture 13" descr="A picture containing tree, outdoor, person, tool&#10;&#10;Description automatically generated">
            <a:extLst>
              <a:ext uri="{FF2B5EF4-FFF2-40B4-BE49-F238E27FC236}">
                <a16:creationId xmlns:a16="http://schemas.microsoft.com/office/drawing/2014/main" id="{089B0A74-950A-4104-8714-E6F05C688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7163" y="812171"/>
            <a:ext cx="2258711" cy="2816982"/>
          </a:xfrm>
          <a:prstGeom prst="rect">
            <a:avLst/>
          </a:prstGeom>
        </p:spPr>
      </p:pic>
      <p:pic>
        <p:nvPicPr>
          <p:cNvPr id="17" name="Picture 16" descr="A picture containing food, cake, container, piece&#10;&#10;Description automatically generated">
            <a:extLst>
              <a:ext uri="{FF2B5EF4-FFF2-40B4-BE49-F238E27FC236}">
                <a16:creationId xmlns:a16="http://schemas.microsoft.com/office/drawing/2014/main" id="{F4BA5150-AE2A-4010-A406-DB220E440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1" t="10796" r="1101" b="5175"/>
          <a:stretch/>
        </p:blipFill>
        <p:spPr>
          <a:xfrm rot="16200000">
            <a:off x="6346290" y="4173304"/>
            <a:ext cx="2927221" cy="20040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1AC189-AAFC-4527-99C5-1E2426677811}"/>
              </a:ext>
            </a:extLst>
          </p:cNvPr>
          <p:cNvSpPr>
            <a:spLocks noGrp="1"/>
          </p:cNvSpPr>
          <p:nvPr>
            <p:ph type="sldNum" sz="quarter" idx="12"/>
          </p:nvPr>
        </p:nvSpPr>
        <p:spPr/>
        <p:txBody>
          <a:bodyPr/>
          <a:lstStyle/>
          <a:p>
            <a:fld id="{4F009550-A74E-46D5-A83D-CC5F6115D522}" type="slidenum">
              <a:rPr lang="en-IE" smtClean="0"/>
              <a:pPr/>
              <a:t>12</a:t>
            </a:fld>
            <a:endParaRPr lang="en-IE"/>
          </a:p>
        </p:txBody>
      </p:sp>
      <p:sp>
        <p:nvSpPr>
          <p:cNvPr id="3" name="TextBox 2">
            <a:extLst>
              <a:ext uri="{FF2B5EF4-FFF2-40B4-BE49-F238E27FC236}">
                <a16:creationId xmlns:a16="http://schemas.microsoft.com/office/drawing/2014/main" id="{A42CAB6F-F0AE-4D9B-AED8-7618B8289B43}"/>
              </a:ext>
            </a:extLst>
          </p:cNvPr>
          <p:cNvSpPr txBox="1"/>
          <p:nvPr/>
        </p:nvSpPr>
        <p:spPr>
          <a:xfrm>
            <a:off x="1346486" y="6033184"/>
            <a:ext cx="7552132" cy="677108"/>
          </a:xfrm>
          <a:prstGeom prst="rect">
            <a:avLst/>
          </a:prstGeom>
          <a:noFill/>
        </p:spPr>
        <p:txBody>
          <a:bodyPr wrap="none" rtlCol="0">
            <a:spAutoFit/>
          </a:bodyPr>
          <a:lstStyle/>
          <a:p>
            <a:r>
              <a:rPr lang="en-IE" sz="2000" dirty="0">
                <a:hlinkClick r:id="rId2"/>
              </a:rPr>
              <a:t>https://www.youtube.com/watch?v=DphFA-i27XY</a:t>
            </a:r>
            <a:r>
              <a:rPr lang="en-IE" sz="2000" dirty="0"/>
              <a:t> (3:15min – 7:37min)</a:t>
            </a:r>
          </a:p>
          <a:p>
            <a:endParaRPr lang="en-IE" dirty="0"/>
          </a:p>
        </p:txBody>
      </p:sp>
      <p:pic>
        <p:nvPicPr>
          <p:cNvPr id="5" name="Picture 4">
            <a:hlinkClick r:id="rId2"/>
            <a:extLst>
              <a:ext uri="{FF2B5EF4-FFF2-40B4-BE49-F238E27FC236}">
                <a16:creationId xmlns:a16="http://schemas.microsoft.com/office/drawing/2014/main" id="{14864F9F-0A68-4A7F-AB7C-24B778D1AF7F}"/>
              </a:ext>
            </a:extLst>
          </p:cNvPr>
          <p:cNvPicPr>
            <a:picLocks noChangeAspect="1"/>
          </p:cNvPicPr>
          <p:nvPr/>
        </p:nvPicPr>
        <p:blipFill>
          <a:blip r:embed="rId3" cstate="print"/>
          <a:stretch>
            <a:fillRect/>
          </a:stretch>
        </p:blipFill>
        <p:spPr>
          <a:xfrm>
            <a:off x="589503" y="1179576"/>
            <a:ext cx="7964993" cy="4250146"/>
          </a:xfrm>
          <a:prstGeom prst="rect">
            <a:avLst/>
          </a:prstGeom>
          <a:ln w="12700" cmpd="sng">
            <a:solidFill>
              <a:schemeClr val="tx1">
                <a:lumMod val="75000"/>
                <a:lumOff val="25000"/>
              </a:schemeClr>
            </a:solidFill>
          </a:ln>
        </p:spPr>
      </p:pic>
      <p:sp>
        <p:nvSpPr>
          <p:cNvPr id="6" name="TextBox 5">
            <a:extLst>
              <a:ext uri="{FF2B5EF4-FFF2-40B4-BE49-F238E27FC236}">
                <a16:creationId xmlns:a16="http://schemas.microsoft.com/office/drawing/2014/main" id="{9F183889-634A-4916-8901-FFC8942C3C90}"/>
              </a:ext>
            </a:extLst>
          </p:cNvPr>
          <p:cNvSpPr txBox="1"/>
          <p:nvPr/>
        </p:nvSpPr>
        <p:spPr>
          <a:xfrm>
            <a:off x="0" y="233505"/>
            <a:ext cx="6490979" cy="584775"/>
          </a:xfrm>
          <a:prstGeom prst="rect">
            <a:avLst/>
          </a:prstGeom>
          <a:noFill/>
        </p:spPr>
        <p:txBody>
          <a:bodyPr wrap="square" rtlCol="0">
            <a:spAutoFit/>
          </a:bodyPr>
          <a:lstStyle/>
          <a:p>
            <a:pPr algn="ctr"/>
            <a:r>
              <a:rPr lang="en-IE" sz="3200" b="1" dirty="0">
                <a:solidFill>
                  <a:schemeClr val="tx2"/>
                </a:solidFill>
              </a:rPr>
              <a:t>Magic of Water – Ecological Wonder</a:t>
            </a:r>
          </a:p>
        </p:txBody>
      </p:sp>
      <p:pic>
        <p:nvPicPr>
          <p:cNvPr id="7" name="Picture 6" descr="Logo&#10;&#10;Description automatically generated with medium confidence">
            <a:hlinkClick r:id="rId2"/>
            <a:extLst>
              <a:ext uri="{FF2B5EF4-FFF2-40B4-BE49-F238E27FC236}">
                <a16:creationId xmlns:a16="http://schemas.microsoft.com/office/drawing/2014/main" id="{46F7F6D7-0FD4-440C-9B3F-10EE2BEEE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97" y="5949587"/>
            <a:ext cx="1105989" cy="771888"/>
          </a:xfrm>
          <a:prstGeom prst="rect">
            <a:avLst/>
          </a:prstGeom>
        </p:spPr>
      </p:pic>
      <p:sp>
        <p:nvSpPr>
          <p:cNvPr id="8" name="TextBox 7">
            <a:extLst>
              <a:ext uri="{FF2B5EF4-FFF2-40B4-BE49-F238E27FC236}">
                <a16:creationId xmlns:a16="http://schemas.microsoft.com/office/drawing/2014/main" id="{3D632A23-BCAA-4684-9A3A-4D6A7CC501AA}"/>
              </a:ext>
            </a:extLst>
          </p:cNvPr>
          <p:cNvSpPr txBox="1"/>
          <p:nvPr/>
        </p:nvSpPr>
        <p:spPr>
          <a:xfrm>
            <a:off x="7262648" y="5429722"/>
            <a:ext cx="1291848" cy="400110"/>
          </a:xfrm>
          <a:prstGeom prst="rect">
            <a:avLst/>
          </a:prstGeom>
          <a:solidFill>
            <a:schemeClr val="bg1">
              <a:lumMod val="85000"/>
            </a:schemeClr>
          </a:solidFill>
          <a:ln>
            <a:solidFill>
              <a:schemeClr val="tx1">
                <a:lumMod val="85000"/>
                <a:lumOff val="15000"/>
              </a:schemeClr>
            </a:solidFill>
          </a:ln>
        </p:spPr>
        <p:txBody>
          <a:bodyPr wrap="square" rtlCol="0">
            <a:spAutoFit/>
          </a:bodyPr>
          <a:lstStyle/>
          <a:p>
            <a:pPr algn="ctr"/>
            <a:r>
              <a:rPr lang="en-IE" sz="2000" b="1" dirty="0"/>
              <a:t>Task 2.2</a:t>
            </a:r>
          </a:p>
        </p:txBody>
      </p:sp>
      <p:pic>
        <p:nvPicPr>
          <p:cNvPr id="4" name="Picture 3" descr="A blue and white logo&#10;&#10;Description automatically generated">
            <a:extLst>
              <a:ext uri="{FF2B5EF4-FFF2-40B4-BE49-F238E27FC236}">
                <a16:creationId xmlns:a16="http://schemas.microsoft.com/office/drawing/2014/main" id="{45314C6F-9D52-F6E8-A1C6-7E81FECA3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229" y="8839"/>
            <a:ext cx="2511495" cy="957774"/>
          </a:xfrm>
          <a:prstGeom prst="rect">
            <a:avLst/>
          </a:prstGeom>
        </p:spPr>
      </p:pic>
    </p:spTree>
    <p:extLst>
      <p:ext uri="{BB962C8B-B14F-4D97-AF65-F5344CB8AC3E}">
        <p14:creationId xmlns:p14="http://schemas.microsoft.com/office/powerpoint/2010/main" val="337898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09550-A74E-46D5-A83D-CC5F6115D522}" type="slidenum">
              <a:rPr lang="en-IE" smtClean="0"/>
              <a:pPr/>
              <a:t>13</a:t>
            </a:fld>
            <a:endParaRPr lang="en-IE"/>
          </a:p>
        </p:txBody>
      </p:sp>
      <p:sp>
        <p:nvSpPr>
          <p:cNvPr id="3" name="TextBox 2"/>
          <p:cNvSpPr txBox="1"/>
          <p:nvPr/>
        </p:nvSpPr>
        <p:spPr>
          <a:xfrm>
            <a:off x="175194" y="138824"/>
            <a:ext cx="4491551" cy="584775"/>
          </a:xfrm>
          <a:prstGeom prst="rect">
            <a:avLst/>
          </a:prstGeom>
          <a:noFill/>
        </p:spPr>
        <p:txBody>
          <a:bodyPr wrap="none" rtlCol="0">
            <a:spAutoFit/>
          </a:bodyPr>
          <a:lstStyle/>
          <a:p>
            <a:pPr algn="ctr"/>
            <a:r>
              <a:rPr lang="en-IE" sz="3200" b="1" dirty="0">
                <a:solidFill>
                  <a:schemeClr val="tx2"/>
                </a:solidFill>
              </a:rPr>
              <a:t>Water quality monitoring</a:t>
            </a:r>
          </a:p>
        </p:txBody>
      </p:sp>
      <p:sp>
        <p:nvSpPr>
          <p:cNvPr id="4" name="TextBox 3"/>
          <p:cNvSpPr txBox="1"/>
          <p:nvPr/>
        </p:nvSpPr>
        <p:spPr>
          <a:xfrm>
            <a:off x="238125" y="2291595"/>
            <a:ext cx="4333875" cy="4247317"/>
          </a:xfrm>
          <a:prstGeom prst="rect">
            <a:avLst/>
          </a:prstGeom>
          <a:noFill/>
        </p:spPr>
        <p:txBody>
          <a:bodyPr wrap="square" rtlCol="0">
            <a:spAutoFit/>
          </a:bodyPr>
          <a:lstStyle/>
          <a:p>
            <a:pPr>
              <a:spcBef>
                <a:spcPts val="600"/>
              </a:spcBef>
              <a:spcAft>
                <a:spcPts val="600"/>
              </a:spcAft>
            </a:pPr>
            <a:r>
              <a:rPr lang="en-IE" sz="2000" dirty="0"/>
              <a:t>Local communities and environmental groups also monitor water quality through ‘</a:t>
            </a:r>
            <a:r>
              <a:rPr lang="en-IE" sz="2000" b="1" dirty="0"/>
              <a:t>Citizen Science’. </a:t>
            </a:r>
          </a:p>
          <a:p>
            <a:pPr>
              <a:spcBef>
                <a:spcPts val="600"/>
              </a:spcBef>
              <a:spcAft>
                <a:spcPts val="600"/>
              </a:spcAft>
            </a:pPr>
            <a:r>
              <a:rPr lang="en-IE" sz="2000" dirty="0"/>
              <a:t>They use a simplified version of Q System based on the ‘</a:t>
            </a:r>
            <a:r>
              <a:rPr lang="en-IE" sz="2000" b="1" dirty="0"/>
              <a:t>Good Guys’ </a:t>
            </a:r>
            <a:r>
              <a:rPr lang="en-IE" sz="2000" dirty="0"/>
              <a:t>and the ‘</a:t>
            </a:r>
            <a:r>
              <a:rPr lang="en-IE" sz="2000" b="1" dirty="0"/>
              <a:t>Bad Guys’*.</a:t>
            </a:r>
          </a:p>
          <a:p>
            <a:pPr>
              <a:spcBef>
                <a:spcPts val="600"/>
              </a:spcBef>
              <a:spcAft>
                <a:spcPts val="600"/>
              </a:spcAft>
            </a:pPr>
            <a:r>
              <a:rPr lang="en-IE" sz="2000" dirty="0"/>
              <a:t>Citizen science monitoring increases the information about water quality, especially in small streams that the EPA or councils do not monitor</a:t>
            </a:r>
          </a:p>
          <a:p>
            <a:pPr>
              <a:spcBef>
                <a:spcPts val="600"/>
              </a:spcBef>
              <a:spcAft>
                <a:spcPts val="600"/>
              </a:spcAft>
            </a:pPr>
            <a:r>
              <a:rPr lang="en-IE" sz="2000" dirty="0"/>
              <a:t>The small streams are really important for biodiversity and salmon spawning</a:t>
            </a:r>
            <a:r>
              <a:rPr lang="en-IE" sz="1900" dirty="0"/>
              <a:t>.</a:t>
            </a:r>
          </a:p>
        </p:txBody>
      </p:sp>
      <p:sp>
        <p:nvSpPr>
          <p:cNvPr id="5" name="TextBox 4"/>
          <p:cNvSpPr txBox="1"/>
          <p:nvPr/>
        </p:nvSpPr>
        <p:spPr>
          <a:xfrm>
            <a:off x="238125" y="962564"/>
            <a:ext cx="8604122" cy="1015663"/>
          </a:xfrm>
          <a:prstGeom prst="rect">
            <a:avLst/>
          </a:prstGeom>
          <a:noFill/>
        </p:spPr>
        <p:txBody>
          <a:bodyPr wrap="square" rtlCol="0">
            <a:spAutoFit/>
          </a:bodyPr>
          <a:lstStyle/>
          <a:p>
            <a:pPr>
              <a:spcBef>
                <a:spcPts val="600"/>
              </a:spcBef>
              <a:spcAft>
                <a:spcPts val="1200"/>
              </a:spcAft>
            </a:pPr>
            <a:r>
              <a:rPr lang="en-IE" sz="2000" dirty="0"/>
              <a:t>Water quality in rivers and lakes is monitored across the country by the EPA and local authorities using the Q system.  Monitoring started in the 1980s so monitoring gives a picture of how water quality has changed over time.</a:t>
            </a:r>
          </a:p>
        </p:txBody>
      </p:sp>
      <p:pic>
        <p:nvPicPr>
          <p:cNvPr id="6" name="Picture 5" descr="CSSI_Screenshot-1.png"/>
          <p:cNvPicPr>
            <a:picLocks noChangeAspect="1"/>
          </p:cNvPicPr>
          <p:nvPr/>
        </p:nvPicPr>
        <p:blipFill rotWithShape="1">
          <a:blip r:embed="rId3" cstate="print"/>
          <a:srcRect l="879" t="-135" r="932" b="135"/>
          <a:stretch/>
        </p:blipFill>
        <p:spPr>
          <a:xfrm>
            <a:off x="4702398" y="2011373"/>
            <a:ext cx="4248000" cy="4527539"/>
          </a:xfrm>
          <a:prstGeom prst="rect">
            <a:avLst/>
          </a:prstGeom>
        </p:spPr>
      </p:pic>
      <p:sp>
        <p:nvSpPr>
          <p:cNvPr id="7" name="TextBox 6"/>
          <p:cNvSpPr txBox="1"/>
          <p:nvPr/>
        </p:nvSpPr>
        <p:spPr>
          <a:xfrm>
            <a:off x="4581144" y="6498803"/>
            <a:ext cx="4562856" cy="307777"/>
          </a:xfrm>
          <a:prstGeom prst="rect">
            <a:avLst/>
          </a:prstGeom>
          <a:noFill/>
        </p:spPr>
        <p:txBody>
          <a:bodyPr wrap="square" rtlCol="0">
            <a:spAutoFit/>
          </a:bodyPr>
          <a:lstStyle/>
          <a:p>
            <a:r>
              <a:rPr lang="en-IE" sz="1400" dirty="0"/>
              <a:t>* Properly known as the Citizen Science Stream Index (CSSI)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09550-A74E-46D5-A83D-CC5F6115D522}" type="slidenum">
              <a:rPr lang="en-IE" smtClean="0"/>
              <a:pPr/>
              <a:t>14</a:t>
            </a:fld>
            <a:endParaRPr lang="en-IE" dirty="0"/>
          </a:p>
        </p:txBody>
      </p:sp>
      <p:pic>
        <p:nvPicPr>
          <p:cNvPr id="28674" name="Picture 2"/>
          <p:cNvPicPr>
            <a:picLocks noChangeAspect="1" noChangeArrowheads="1"/>
          </p:cNvPicPr>
          <p:nvPr/>
        </p:nvPicPr>
        <p:blipFill>
          <a:blip r:embed="rId3" cstate="print"/>
          <a:srcRect l="26837" t="11247" r="39898" b="4036"/>
          <a:stretch>
            <a:fillRect/>
          </a:stretch>
        </p:blipFill>
        <p:spPr bwMode="auto">
          <a:xfrm>
            <a:off x="0" y="135294"/>
            <a:ext cx="4598493" cy="6587412"/>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l="27041" t="13039" r="40510" b="7324"/>
          <a:stretch>
            <a:fillRect/>
          </a:stretch>
        </p:blipFill>
        <p:spPr bwMode="auto">
          <a:xfrm>
            <a:off x="4398566" y="0"/>
            <a:ext cx="4745434" cy="6551085"/>
          </a:xfrm>
          <a:prstGeom prst="rect">
            <a:avLst/>
          </a:prstGeom>
          <a:noFill/>
          <a:ln w="9525">
            <a:noFill/>
            <a:miter lim="800000"/>
            <a:headEnd/>
            <a:tailEnd/>
          </a:ln>
        </p:spPr>
      </p:pic>
      <p:sp>
        <p:nvSpPr>
          <p:cNvPr id="5" name="TextBox 4">
            <a:extLst>
              <a:ext uri="{FF2B5EF4-FFF2-40B4-BE49-F238E27FC236}">
                <a16:creationId xmlns:a16="http://schemas.microsoft.com/office/drawing/2014/main" id="{A2D574EC-341A-4F34-90B2-C06EA6F75EC3}"/>
              </a:ext>
            </a:extLst>
          </p:cNvPr>
          <p:cNvSpPr txBox="1"/>
          <p:nvPr/>
        </p:nvSpPr>
        <p:spPr>
          <a:xfrm>
            <a:off x="5943600" y="6495667"/>
            <a:ext cx="1219200" cy="369332"/>
          </a:xfrm>
          <a:prstGeom prst="rect">
            <a:avLst/>
          </a:prstGeom>
          <a:solidFill>
            <a:schemeClr val="bg1">
              <a:lumMod val="85000"/>
            </a:schemeClr>
          </a:solidFill>
          <a:ln>
            <a:solidFill>
              <a:schemeClr val="tx1">
                <a:lumMod val="85000"/>
                <a:lumOff val="15000"/>
              </a:schemeClr>
            </a:solidFill>
          </a:ln>
        </p:spPr>
        <p:txBody>
          <a:bodyPr wrap="square" rtlCol="0">
            <a:spAutoFit/>
          </a:bodyPr>
          <a:lstStyle/>
          <a:p>
            <a:pPr algn="ctr"/>
            <a:r>
              <a:rPr lang="en-IE" b="1" dirty="0"/>
              <a:t>Task 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09550-A74E-46D5-A83D-CC5F6115D522}" type="slidenum">
              <a:rPr lang="en-IE" smtClean="0"/>
              <a:pPr/>
              <a:t>15</a:t>
            </a:fld>
            <a:endParaRPr lang="en-IE"/>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59" r="25437"/>
          <a:stretch/>
        </p:blipFill>
        <p:spPr>
          <a:xfrm rot="5400000">
            <a:off x="4192339" y="1673823"/>
            <a:ext cx="5131296" cy="38576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903" r="15663"/>
          <a:stretch/>
        </p:blipFill>
        <p:spPr>
          <a:xfrm rot="5400000">
            <a:off x="-3843" y="1673822"/>
            <a:ext cx="5104661" cy="3857625"/>
          </a:xfrm>
          <a:prstGeom prst="rect">
            <a:avLst/>
          </a:prstGeom>
          <a:ln>
            <a:solidFill>
              <a:srgbClr val="EFEFEE"/>
            </a:solidFill>
          </a:ln>
        </p:spPr>
      </p:pic>
      <p:sp>
        <p:nvSpPr>
          <p:cNvPr id="7" name="TextBox 6"/>
          <p:cNvSpPr txBox="1"/>
          <p:nvPr/>
        </p:nvSpPr>
        <p:spPr>
          <a:xfrm>
            <a:off x="619675" y="667655"/>
            <a:ext cx="3835154" cy="369332"/>
          </a:xfrm>
          <a:prstGeom prst="rect">
            <a:avLst/>
          </a:prstGeom>
          <a:noFill/>
        </p:spPr>
        <p:txBody>
          <a:bodyPr wrap="square" rtlCol="0">
            <a:spAutoFit/>
          </a:bodyPr>
          <a:lstStyle/>
          <a:p>
            <a:pPr algn="ctr"/>
            <a:r>
              <a:rPr lang="en-IE" b="1" dirty="0"/>
              <a:t>River A</a:t>
            </a:r>
          </a:p>
        </p:txBody>
      </p:sp>
      <p:sp>
        <p:nvSpPr>
          <p:cNvPr id="8" name="TextBox 7"/>
          <p:cNvSpPr txBox="1"/>
          <p:nvPr/>
        </p:nvSpPr>
        <p:spPr>
          <a:xfrm>
            <a:off x="4851646" y="688940"/>
            <a:ext cx="3835154" cy="369332"/>
          </a:xfrm>
          <a:prstGeom prst="rect">
            <a:avLst/>
          </a:prstGeom>
          <a:noFill/>
        </p:spPr>
        <p:txBody>
          <a:bodyPr wrap="square" rtlCol="0">
            <a:spAutoFit/>
          </a:bodyPr>
          <a:lstStyle/>
          <a:p>
            <a:pPr algn="ctr"/>
            <a:r>
              <a:rPr lang="en-IE" b="1" dirty="0"/>
              <a:t>River B</a:t>
            </a:r>
          </a:p>
        </p:txBody>
      </p:sp>
      <p:sp>
        <p:nvSpPr>
          <p:cNvPr id="4" name="TextBox 3">
            <a:extLst>
              <a:ext uri="{FF2B5EF4-FFF2-40B4-BE49-F238E27FC236}">
                <a16:creationId xmlns:a16="http://schemas.microsoft.com/office/drawing/2014/main" id="{905A9D90-6AC8-108E-2361-325FA4F89236}"/>
              </a:ext>
            </a:extLst>
          </p:cNvPr>
          <p:cNvSpPr txBox="1"/>
          <p:nvPr/>
        </p:nvSpPr>
        <p:spPr>
          <a:xfrm>
            <a:off x="493551" y="6190345"/>
            <a:ext cx="7126449" cy="400110"/>
          </a:xfrm>
          <a:prstGeom prst="rect">
            <a:avLst/>
          </a:prstGeom>
          <a:noFill/>
        </p:spPr>
        <p:txBody>
          <a:bodyPr wrap="square" rtlCol="0">
            <a:spAutoFit/>
          </a:bodyPr>
          <a:lstStyle/>
          <a:p>
            <a:r>
              <a:rPr lang="en-GB" sz="2000" dirty="0"/>
              <a:t>Which river is likely to have the greatest diversity of invertebrates?</a:t>
            </a:r>
            <a:endParaRPr lang="en-IE" sz="2000" dirty="0"/>
          </a:p>
        </p:txBody>
      </p:sp>
    </p:spTree>
    <p:extLst>
      <p:ext uri="{BB962C8B-B14F-4D97-AF65-F5344CB8AC3E}">
        <p14:creationId xmlns:p14="http://schemas.microsoft.com/office/powerpoint/2010/main" val="2476202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 y="3874091"/>
            <a:ext cx="2472644" cy="249911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5" name="Picture 4" descr="fragilar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409" y="3874091"/>
            <a:ext cx="2400300" cy="249911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6" name="Picture 5" descr="Green algae.jpg"/>
          <p:cNvPicPr>
            <a:picLocks noChangeAspect="1"/>
          </p:cNvPicPr>
          <p:nvPr/>
        </p:nvPicPr>
        <p:blipFill rotWithShape="1">
          <a:blip r:embed="rId5" cstate="print"/>
          <a:srcRect l="-3254" r="-3254"/>
          <a:stretch/>
        </p:blipFill>
        <p:spPr>
          <a:xfrm>
            <a:off x="5338763" y="3874093"/>
            <a:ext cx="3652837" cy="2505075"/>
          </a:xfrm>
          <a:prstGeom prst="rect">
            <a:avLst/>
          </a:prstGeom>
          <a:noFill/>
          <a:ln>
            <a:solidFill>
              <a:schemeClr val="tx1">
                <a:lumMod val="65000"/>
                <a:lumOff val="35000"/>
              </a:schemeClr>
            </a:solidFill>
          </a:ln>
        </p:spPr>
      </p:pic>
      <p:pic>
        <p:nvPicPr>
          <p:cNvPr id="7" name="Picture 1" descr="K:\PC download Sep 2016\lectures NS\Scanned Pictures\Ceratophyllum etc.JPG"/>
          <p:cNvPicPr>
            <a:picLocks noChangeAspect="1" noChangeArrowheads="1"/>
          </p:cNvPicPr>
          <p:nvPr/>
        </p:nvPicPr>
        <p:blipFill>
          <a:blip r:embed="rId6" cstate="print"/>
          <a:srcRect/>
          <a:stretch>
            <a:fillRect/>
          </a:stretch>
        </p:blipFill>
        <p:spPr bwMode="auto">
          <a:xfrm>
            <a:off x="5462587" y="136525"/>
            <a:ext cx="3529013" cy="3395261"/>
          </a:xfrm>
          <a:prstGeom prst="rect">
            <a:avLst/>
          </a:prstGeom>
          <a:noFill/>
          <a:ln>
            <a:solidFill>
              <a:schemeClr val="tx1">
                <a:lumMod val="65000"/>
                <a:lumOff val="35000"/>
              </a:schemeClr>
            </a:solidFill>
          </a:ln>
        </p:spPr>
      </p:pic>
      <p:sp>
        <p:nvSpPr>
          <p:cNvPr id="9" name="TextBox 8"/>
          <p:cNvSpPr txBox="1"/>
          <p:nvPr/>
        </p:nvSpPr>
        <p:spPr>
          <a:xfrm>
            <a:off x="105895" y="194034"/>
            <a:ext cx="5164814" cy="1200329"/>
          </a:xfrm>
          <a:prstGeom prst="rect">
            <a:avLst/>
          </a:prstGeom>
          <a:noFill/>
        </p:spPr>
        <p:txBody>
          <a:bodyPr wrap="square" rtlCol="0">
            <a:spAutoFit/>
          </a:bodyPr>
          <a:lstStyle/>
          <a:p>
            <a:r>
              <a:rPr lang="en-IE" sz="2400" b="1" i="1" dirty="0">
                <a:solidFill>
                  <a:schemeClr val="tx2"/>
                </a:solidFill>
                <a:highlight>
                  <a:srgbClr val="EFEFEE"/>
                </a:highlight>
              </a:rPr>
              <a:t>Remember</a:t>
            </a:r>
          </a:p>
          <a:p>
            <a:r>
              <a:rPr lang="en-IE" sz="2400" b="1" i="1" dirty="0"/>
              <a:t>The plant life in a river or lake is the foundation of the food chain</a:t>
            </a:r>
          </a:p>
        </p:txBody>
      </p:sp>
      <p:sp>
        <p:nvSpPr>
          <p:cNvPr id="10" name="TextBox 9"/>
          <p:cNvSpPr txBox="1"/>
          <p:nvPr/>
        </p:nvSpPr>
        <p:spPr>
          <a:xfrm>
            <a:off x="177119" y="1701165"/>
            <a:ext cx="5161644" cy="1938992"/>
          </a:xfrm>
          <a:prstGeom prst="rect">
            <a:avLst/>
          </a:prstGeom>
          <a:noFill/>
        </p:spPr>
        <p:txBody>
          <a:bodyPr wrap="square" rtlCol="0">
            <a:spAutoFit/>
          </a:bodyPr>
          <a:lstStyle/>
          <a:p>
            <a:r>
              <a:rPr lang="en-IE" sz="2000" b="1" dirty="0"/>
              <a:t>Aquatic plants are not only food but also habitat for macroinvertebrates.</a:t>
            </a:r>
          </a:p>
          <a:p>
            <a:endParaRPr lang="en-IE" sz="2000" b="1" dirty="0"/>
          </a:p>
          <a:p>
            <a:r>
              <a:rPr lang="en-IE" sz="2000" b="1" dirty="0"/>
              <a:t>BUT there needs to be balance of the right amount and type of plants for a healthy river system.</a:t>
            </a:r>
          </a:p>
        </p:txBody>
      </p:sp>
      <p:sp>
        <p:nvSpPr>
          <p:cNvPr id="2" name="TextBox 1">
            <a:extLst>
              <a:ext uri="{FF2B5EF4-FFF2-40B4-BE49-F238E27FC236}">
                <a16:creationId xmlns:a16="http://schemas.microsoft.com/office/drawing/2014/main" id="{AFE87229-3EF8-404A-AC85-2645509B9835}"/>
              </a:ext>
            </a:extLst>
          </p:cNvPr>
          <p:cNvSpPr txBox="1"/>
          <p:nvPr/>
        </p:nvSpPr>
        <p:spPr>
          <a:xfrm>
            <a:off x="161925" y="6382921"/>
            <a:ext cx="2472644" cy="307777"/>
          </a:xfrm>
          <a:prstGeom prst="rect">
            <a:avLst/>
          </a:prstGeom>
          <a:noFill/>
        </p:spPr>
        <p:txBody>
          <a:bodyPr wrap="square" rtlCol="0">
            <a:spAutoFit/>
          </a:bodyPr>
          <a:lstStyle/>
          <a:p>
            <a:pPr algn="ctr"/>
            <a:r>
              <a:rPr lang="en-IE" sz="1400" dirty="0"/>
              <a:t>Diatom (type of alga)</a:t>
            </a:r>
          </a:p>
        </p:txBody>
      </p:sp>
      <p:sp>
        <p:nvSpPr>
          <p:cNvPr id="12" name="TextBox 11">
            <a:extLst>
              <a:ext uri="{FF2B5EF4-FFF2-40B4-BE49-F238E27FC236}">
                <a16:creationId xmlns:a16="http://schemas.microsoft.com/office/drawing/2014/main" id="{CFEFF4E2-2C04-4A0A-B104-970B7B1D4E0F}"/>
              </a:ext>
            </a:extLst>
          </p:cNvPr>
          <p:cNvSpPr txBox="1"/>
          <p:nvPr/>
        </p:nvSpPr>
        <p:spPr>
          <a:xfrm>
            <a:off x="6195777" y="6379168"/>
            <a:ext cx="2400300" cy="338554"/>
          </a:xfrm>
          <a:prstGeom prst="rect">
            <a:avLst/>
          </a:prstGeom>
          <a:noFill/>
        </p:spPr>
        <p:txBody>
          <a:bodyPr wrap="square" rtlCol="0">
            <a:spAutoFit/>
          </a:bodyPr>
          <a:lstStyle/>
          <a:p>
            <a:pPr algn="ctr"/>
            <a:r>
              <a:rPr lang="en-IE" sz="1600" dirty="0"/>
              <a:t>Green alga</a:t>
            </a:r>
          </a:p>
        </p:txBody>
      </p:sp>
      <p:sp>
        <p:nvSpPr>
          <p:cNvPr id="13" name="TextBox 12">
            <a:extLst>
              <a:ext uri="{FF2B5EF4-FFF2-40B4-BE49-F238E27FC236}">
                <a16:creationId xmlns:a16="http://schemas.microsoft.com/office/drawing/2014/main" id="{58E994BE-467A-47CF-AB04-1BB1564FF05A}"/>
              </a:ext>
            </a:extLst>
          </p:cNvPr>
          <p:cNvSpPr txBox="1"/>
          <p:nvPr/>
        </p:nvSpPr>
        <p:spPr>
          <a:xfrm>
            <a:off x="2870409" y="6356350"/>
            <a:ext cx="2400300" cy="307777"/>
          </a:xfrm>
          <a:prstGeom prst="rect">
            <a:avLst/>
          </a:prstGeom>
          <a:noFill/>
        </p:spPr>
        <p:txBody>
          <a:bodyPr wrap="square" rtlCol="0">
            <a:spAutoFit/>
          </a:bodyPr>
          <a:lstStyle/>
          <a:p>
            <a:pPr algn="ctr"/>
            <a:r>
              <a:rPr lang="en-IE" sz="1400" dirty="0"/>
              <a:t>Diatom (type of alga)</a:t>
            </a:r>
          </a:p>
        </p:txBody>
      </p:sp>
      <p:sp>
        <p:nvSpPr>
          <p:cNvPr id="14" name="TextBox 13">
            <a:extLst>
              <a:ext uri="{FF2B5EF4-FFF2-40B4-BE49-F238E27FC236}">
                <a16:creationId xmlns:a16="http://schemas.microsoft.com/office/drawing/2014/main" id="{78241871-6E45-408A-93B9-12CFB5D4AEFF}"/>
              </a:ext>
            </a:extLst>
          </p:cNvPr>
          <p:cNvSpPr txBox="1"/>
          <p:nvPr/>
        </p:nvSpPr>
        <p:spPr>
          <a:xfrm>
            <a:off x="6123433" y="3530635"/>
            <a:ext cx="2472644" cy="307777"/>
          </a:xfrm>
          <a:prstGeom prst="rect">
            <a:avLst/>
          </a:prstGeom>
          <a:noFill/>
        </p:spPr>
        <p:txBody>
          <a:bodyPr wrap="square" rtlCol="0">
            <a:spAutoFit/>
          </a:bodyPr>
          <a:lstStyle/>
          <a:p>
            <a:pPr algn="ctr"/>
            <a:r>
              <a:rPr lang="en-IE" sz="1400" dirty="0"/>
              <a:t>Hornwort (aquatic plant)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46499-EECB-4EAC-B5AB-DEE17EDD0151}"/>
              </a:ext>
            </a:extLst>
          </p:cNvPr>
          <p:cNvSpPr>
            <a:spLocks noGrp="1"/>
          </p:cNvSpPr>
          <p:nvPr>
            <p:ph type="title"/>
          </p:nvPr>
        </p:nvSpPr>
        <p:spPr>
          <a:xfrm>
            <a:off x="88676" y="604216"/>
            <a:ext cx="6679324" cy="1143000"/>
          </a:xfrm>
        </p:spPr>
        <p:txBody>
          <a:bodyPr>
            <a:normAutofit fontScale="90000"/>
          </a:bodyPr>
          <a:lstStyle/>
          <a:p>
            <a:pPr algn="l"/>
            <a:r>
              <a:rPr lang="en-IE" sz="3600" b="1" dirty="0">
                <a:solidFill>
                  <a:schemeClr val="tx2"/>
                </a:solidFill>
              </a:rPr>
              <a:t>Nature Needs Good Water Quality</a:t>
            </a:r>
          </a:p>
        </p:txBody>
      </p:sp>
      <p:sp>
        <p:nvSpPr>
          <p:cNvPr id="3" name="Content Placeholder 2">
            <a:extLst>
              <a:ext uri="{FF2B5EF4-FFF2-40B4-BE49-F238E27FC236}">
                <a16:creationId xmlns:a16="http://schemas.microsoft.com/office/drawing/2014/main" id="{FEE675B9-EEC3-4D09-B6A3-928B89BD10EB}"/>
              </a:ext>
            </a:extLst>
          </p:cNvPr>
          <p:cNvSpPr>
            <a:spLocks noGrp="1"/>
          </p:cNvSpPr>
          <p:nvPr>
            <p:ph idx="1"/>
          </p:nvPr>
        </p:nvSpPr>
        <p:spPr>
          <a:xfrm>
            <a:off x="201881" y="1830387"/>
            <a:ext cx="6537247" cy="4525963"/>
          </a:xfrm>
        </p:spPr>
        <p:txBody>
          <a:bodyPr>
            <a:normAutofit fontScale="92500" lnSpcReduction="10000"/>
          </a:bodyPr>
          <a:lstStyle/>
          <a:p>
            <a:pPr marL="0" indent="0">
              <a:buNone/>
            </a:pPr>
            <a:r>
              <a:rPr lang="en-US" sz="2400" b="0" i="0" dirty="0">
                <a:solidFill>
                  <a:srgbClr val="202124"/>
                </a:solidFill>
                <a:effectLst/>
                <a:latin typeface="arial" panose="020B0604020202020204" pitchFamily="34" charset="0"/>
              </a:rPr>
              <a:t>Water quality describes the condition of the water, according to </a:t>
            </a:r>
            <a:r>
              <a:rPr lang="en-US" sz="2400" b="1" i="0" dirty="0">
                <a:solidFill>
                  <a:srgbClr val="202124"/>
                </a:solidFill>
                <a:effectLst/>
                <a:latin typeface="arial" panose="020B0604020202020204" pitchFamily="34" charset="0"/>
              </a:rPr>
              <a:t>chemical, physical, </a:t>
            </a:r>
            <a:r>
              <a:rPr lang="en-US" sz="2400" i="0" dirty="0">
                <a:solidFill>
                  <a:srgbClr val="202124"/>
                </a:solidFill>
                <a:effectLst/>
                <a:latin typeface="arial" panose="020B0604020202020204" pitchFamily="34" charset="0"/>
              </a:rPr>
              <a:t>and</a:t>
            </a:r>
            <a:r>
              <a:rPr lang="en-US" sz="2400" b="1" i="0" dirty="0">
                <a:solidFill>
                  <a:srgbClr val="202124"/>
                </a:solidFill>
                <a:effectLst/>
                <a:latin typeface="arial" panose="020B0604020202020204" pitchFamily="34" charset="0"/>
              </a:rPr>
              <a:t> biological </a:t>
            </a:r>
            <a:r>
              <a:rPr lang="en-US" sz="2400" i="0" dirty="0">
                <a:solidFill>
                  <a:srgbClr val="202124"/>
                </a:solidFill>
                <a:effectLst/>
                <a:latin typeface="arial" panose="020B0604020202020204" pitchFamily="34" charset="0"/>
              </a:rPr>
              <a:t>characteristics.</a:t>
            </a:r>
          </a:p>
          <a:p>
            <a:pPr marL="0" indent="0">
              <a:buNone/>
            </a:pPr>
            <a:endParaRPr lang="en-US" sz="2400" b="1" dirty="0">
              <a:solidFill>
                <a:srgbClr val="202124"/>
              </a:solidFill>
              <a:latin typeface="arial" panose="020B0604020202020204" pitchFamily="34" charset="0"/>
            </a:endParaRPr>
          </a:p>
          <a:p>
            <a:pPr marL="0" indent="0">
              <a:buNone/>
            </a:pPr>
            <a:r>
              <a:rPr lang="en-US" sz="2400" b="1" i="1" dirty="0">
                <a:solidFill>
                  <a:schemeClr val="tx2"/>
                </a:solidFill>
                <a:latin typeface="arial" panose="020B0604020202020204" pitchFamily="34" charset="0"/>
              </a:rPr>
              <a:t>In the same way humans need clean water so too does nature.</a:t>
            </a:r>
          </a:p>
          <a:p>
            <a:pPr marL="0" indent="0">
              <a:buNone/>
            </a:pPr>
            <a:endParaRPr lang="en-US" sz="2400" b="1" dirty="0">
              <a:solidFill>
                <a:srgbClr val="202124"/>
              </a:solidFill>
              <a:latin typeface="arial" panose="020B0604020202020204" pitchFamily="34" charset="0"/>
            </a:endParaRPr>
          </a:p>
          <a:p>
            <a:pPr marL="0" indent="0">
              <a:buNone/>
            </a:pPr>
            <a:r>
              <a:rPr lang="en-US" sz="2400" dirty="0">
                <a:solidFill>
                  <a:srgbClr val="202124"/>
                </a:solidFill>
                <a:latin typeface="arial" panose="020B0604020202020204" pitchFamily="34" charset="0"/>
              </a:rPr>
              <a:t>Some invertebrates can only survive in very good water conditions. </a:t>
            </a:r>
          </a:p>
          <a:p>
            <a:pPr marL="0" indent="0">
              <a:buNone/>
            </a:pPr>
            <a:endParaRPr lang="en-US" sz="2400" dirty="0">
              <a:solidFill>
                <a:srgbClr val="202124"/>
              </a:solidFill>
              <a:latin typeface="arial" panose="020B0604020202020204" pitchFamily="34" charset="0"/>
            </a:endParaRPr>
          </a:p>
          <a:p>
            <a:pPr marL="0" indent="0">
              <a:buNone/>
            </a:pPr>
            <a:r>
              <a:rPr lang="en-US" sz="2400" dirty="0">
                <a:solidFill>
                  <a:srgbClr val="202124"/>
                </a:solidFill>
                <a:latin typeface="arial" panose="020B0604020202020204" pitchFamily="34" charset="0"/>
              </a:rPr>
              <a:t>Over the next few slides, you will learn about these species and how we can use their presence or absence to tell us more about water quality.</a:t>
            </a:r>
            <a:endParaRPr lang="en-IE" sz="2400" dirty="0"/>
          </a:p>
        </p:txBody>
      </p:sp>
      <p:sp>
        <p:nvSpPr>
          <p:cNvPr id="4" name="Slide Number Placeholder 3">
            <a:extLst>
              <a:ext uri="{FF2B5EF4-FFF2-40B4-BE49-F238E27FC236}">
                <a16:creationId xmlns:a16="http://schemas.microsoft.com/office/drawing/2014/main" id="{C22C1380-6C5C-462D-9FA6-8529894AB342}"/>
              </a:ext>
            </a:extLst>
          </p:cNvPr>
          <p:cNvSpPr>
            <a:spLocks noGrp="1"/>
          </p:cNvSpPr>
          <p:nvPr>
            <p:ph type="sldNum" sz="quarter" idx="12"/>
          </p:nvPr>
        </p:nvSpPr>
        <p:spPr/>
        <p:txBody>
          <a:bodyPr/>
          <a:lstStyle/>
          <a:p>
            <a:fld id="{4F009550-A74E-46D5-A83D-CC5F6115D522}" type="slidenum">
              <a:rPr lang="en-IE" smtClean="0"/>
              <a:pPr/>
              <a:t>2</a:t>
            </a:fld>
            <a:endParaRPr lang="en-IE"/>
          </a:p>
        </p:txBody>
      </p:sp>
      <p:pic>
        <p:nvPicPr>
          <p:cNvPr id="6" name="Picture 5" descr="A picture containing outdoor, snow, nature, wave&#10;&#10;Description automatically generated">
            <a:extLst>
              <a:ext uri="{FF2B5EF4-FFF2-40B4-BE49-F238E27FC236}">
                <a16:creationId xmlns:a16="http://schemas.microsoft.com/office/drawing/2014/main" id="{FCA9DFDE-E18B-405C-9449-AC13FD0C57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530" r="19174"/>
          <a:stretch/>
        </p:blipFill>
        <p:spPr>
          <a:xfrm>
            <a:off x="6768000" y="1417638"/>
            <a:ext cx="2376000" cy="5303261"/>
          </a:xfrm>
          <a:prstGeom prst="rect">
            <a:avLst/>
          </a:prstGeom>
        </p:spPr>
      </p:pic>
      <p:pic>
        <p:nvPicPr>
          <p:cNvPr id="5" name="Picture 4" descr="A blue and white logo&#10;&#10;Description automatically generated">
            <a:extLst>
              <a:ext uri="{FF2B5EF4-FFF2-40B4-BE49-F238E27FC236}">
                <a16:creationId xmlns:a16="http://schemas.microsoft.com/office/drawing/2014/main" id="{45314C6F-9D52-F6E8-A1C6-7E81FECA3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336" y="136525"/>
            <a:ext cx="2511495" cy="957774"/>
          </a:xfrm>
          <a:prstGeom prst="rect">
            <a:avLst/>
          </a:prstGeom>
        </p:spPr>
      </p:pic>
    </p:spTree>
    <p:extLst>
      <p:ext uri="{BB962C8B-B14F-4D97-AF65-F5344CB8AC3E}">
        <p14:creationId xmlns:p14="http://schemas.microsoft.com/office/powerpoint/2010/main" val="3251548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60366724"/>
              </p:ext>
            </p:extLst>
          </p:nvPr>
        </p:nvGraphicFramePr>
        <p:xfrm>
          <a:off x="145575" y="4179750"/>
          <a:ext cx="3006725" cy="2538606"/>
        </p:xfrm>
        <a:graphic>
          <a:graphicData uri="http://schemas.openxmlformats.org/drawingml/2006/table">
            <a:tbl>
              <a:tblPr/>
              <a:tblGrid>
                <a:gridCol w="1014317">
                  <a:extLst>
                    <a:ext uri="{9D8B030D-6E8A-4147-A177-3AD203B41FA5}">
                      <a16:colId xmlns:a16="http://schemas.microsoft.com/office/drawing/2014/main" val="20000"/>
                    </a:ext>
                  </a:extLst>
                </a:gridCol>
                <a:gridCol w="1992408">
                  <a:extLst>
                    <a:ext uri="{9D8B030D-6E8A-4147-A177-3AD203B41FA5}">
                      <a16:colId xmlns:a16="http://schemas.microsoft.com/office/drawing/2014/main" val="20001"/>
                    </a:ext>
                  </a:extLst>
                </a:gridCol>
              </a:tblGrid>
              <a:tr h="362141">
                <a:tc>
                  <a:txBody>
                    <a:bodyPr/>
                    <a:lstStyle/>
                    <a:p>
                      <a:pPr algn="l">
                        <a:lnSpc>
                          <a:spcPct val="150000"/>
                        </a:lnSpc>
                        <a:spcAft>
                          <a:spcPts val="0"/>
                        </a:spcAft>
                      </a:pPr>
                      <a:r>
                        <a:rPr lang="en-IE" sz="1600" b="1" dirty="0">
                          <a:latin typeface="Calibri"/>
                          <a:ea typeface="Calibri"/>
                          <a:cs typeface="Times New Roman"/>
                        </a:rPr>
                        <a:t>Q Value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150000"/>
                        </a:lnSpc>
                        <a:spcAft>
                          <a:spcPts val="0"/>
                        </a:spcAft>
                      </a:pPr>
                      <a:r>
                        <a:rPr lang="en-IE" sz="1600" b="1" dirty="0">
                          <a:latin typeface="Calibri"/>
                          <a:ea typeface="Calibri"/>
                          <a:cs typeface="Times New Roman"/>
                        </a:rPr>
                        <a:t>Water Quality</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extLst>
                  <a:ext uri="{0D108BD9-81ED-4DB2-BD59-A6C34878D82A}">
                    <a16:rowId xmlns:a16="http://schemas.microsoft.com/office/drawing/2014/main" val="10000"/>
                  </a:ext>
                </a:extLst>
              </a:tr>
              <a:tr h="435293">
                <a:tc>
                  <a:txBody>
                    <a:bodyPr/>
                    <a:lstStyle/>
                    <a:p>
                      <a:pPr algn="l">
                        <a:lnSpc>
                          <a:spcPct val="150000"/>
                        </a:lnSpc>
                        <a:spcAft>
                          <a:spcPts val="0"/>
                        </a:spcAft>
                      </a:pPr>
                      <a:r>
                        <a:rPr lang="en-IE" sz="1600" dirty="0">
                          <a:latin typeface="Calibri"/>
                          <a:ea typeface="Calibri"/>
                          <a:cs typeface="Times New Roman"/>
                        </a:rPr>
                        <a:t>Q5, Q4-5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en-IE" sz="1600" dirty="0">
                          <a:latin typeface="Calibri"/>
                          <a:ea typeface="Calibri"/>
                          <a:cs typeface="Times New Roman"/>
                        </a:rPr>
                        <a:t>Unpolluted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435293">
                <a:tc>
                  <a:txBody>
                    <a:bodyPr/>
                    <a:lstStyle/>
                    <a:p>
                      <a:pPr algn="l">
                        <a:lnSpc>
                          <a:spcPct val="150000"/>
                        </a:lnSpc>
                        <a:spcAft>
                          <a:spcPts val="0"/>
                        </a:spcAft>
                      </a:pPr>
                      <a:r>
                        <a:rPr lang="en-IE" sz="1600" dirty="0">
                          <a:latin typeface="Calibri"/>
                          <a:ea typeface="Calibri"/>
                          <a:cs typeface="Times New Roman"/>
                        </a:rPr>
                        <a:t>Q4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tc>
                  <a:txBody>
                    <a:bodyPr/>
                    <a:lstStyle/>
                    <a:p>
                      <a:pPr algn="ctr">
                        <a:lnSpc>
                          <a:spcPct val="150000"/>
                        </a:lnSpc>
                        <a:spcAft>
                          <a:spcPts val="0"/>
                        </a:spcAft>
                      </a:pPr>
                      <a:r>
                        <a:rPr lang="en-IE" sz="1600" dirty="0">
                          <a:latin typeface="Calibri"/>
                          <a:ea typeface="Calibri"/>
                          <a:cs typeface="Times New Roman"/>
                        </a:rPr>
                        <a:t>Unpolluted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435293">
                <a:tc>
                  <a:txBody>
                    <a:bodyPr/>
                    <a:lstStyle/>
                    <a:p>
                      <a:pPr algn="l">
                        <a:lnSpc>
                          <a:spcPct val="150000"/>
                        </a:lnSpc>
                        <a:spcAft>
                          <a:spcPts val="0"/>
                        </a:spcAft>
                      </a:pPr>
                      <a:r>
                        <a:rPr lang="en-IE" sz="1600">
                          <a:latin typeface="Calibri"/>
                          <a:ea typeface="Calibri"/>
                          <a:cs typeface="Times New Roman"/>
                        </a:rPr>
                        <a:t>Q3-4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IE" sz="1600" dirty="0">
                          <a:latin typeface="Calibri"/>
                          <a:ea typeface="Calibri"/>
                          <a:cs typeface="Times New Roman"/>
                        </a:rPr>
                        <a:t>Slightly 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35293">
                <a:tc>
                  <a:txBody>
                    <a:bodyPr/>
                    <a:lstStyle/>
                    <a:p>
                      <a:pPr algn="l">
                        <a:lnSpc>
                          <a:spcPct val="150000"/>
                        </a:lnSpc>
                        <a:spcAft>
                          <a:spcPts val="0"/>
                        </a:spcAft>
                      </a:pPr>
                      <a:r>
                        <a:rPr lang="en-IE" sz="1600">
                          <a:latin typeface="Calibri"/>
                          <a:ea typeface="Calibri"/>
                          <a:cs typeface="Times New Roman"/>
                        </a:rPr>
                        <a:t>Q3, Q2-3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tc>
                  <a:txBody>
                    <a:bodyPr/>
                    <a:lstStyle/>
                    <a:p>
                      <a:pPr algn="ctr">
                        <a:lnSpc>
                          <a:spcPct val="150000"/>
                        </a:lnSpc>
                        <a:spcAft>
                          <a:spcPts val="0"/>
                        </a:spcAft>
                      </a:pPr>
                      <a:r>
                        <a:rPr lang="en-IE" sz="1600" dirty="0">
                          <a:latin typeface="Calibri"/>
                          <a:ea typeface="Calibri"/>
                          <a:cs typeface="Times New Roman"/>
                        </a:rPr>
                        <a:t>Moderately 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35293">
                <a:tc>
                  <a:txBody>
                    <a:bodyPr/>
                    <a:lstStyle/>
                    <a:p>
                      <a:pPr algn="l">
                        <a:lnSpc>
                          <a:spcPct val="150000"/>
                        </a:lnSpc>
                        <a:spcAft>
                          <a:spcPts val="0"/>
                        </a:spcAft>
                      </a:pPr>
                      <a:r>
                        <a:rPr lang="en-IE" sz="1600">
                          <a:latin typeface="Calibri"/>
                          <a:ea typeface="Calibri"/>
                          <a:cs typeface="Times New Roman"/>
                        </a:rPr>
                        <a:t>Q2,Q1-2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50000"/>
                        </a:lnSpc>
                        <a:spcAft>
                          <a:spcPts val="0"/>
                        </a:spcAft>
                      </a:pPr>
                      <a:r>
                        <a:rPr lang="en-IE" sz="1600" dirty="0">
                          <a:latin typeface="Calibri"/>
                          <a:ea typeface="Calibri"/>
                          <a:cs typeface="Times New Roman"/>
                        </a:rPr>
                        <a:t>Seriously 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bl>
          </a:graphicData>
        </a:graphic>
      </p:graphicFrame>
      <p:sp>
        <p:nvSpPr>
          <p:cNvPr id="5" name="Slide Number Placeholder 4"/>
          <p:cNvSpPr>
            <a:spLocks noGrp="1"/>
          </p:cNvSpPr>
          <p:nvPr>
            <p:ph type="sldNum" sz="quarter" idx="12"/>
          </p:nvPr>
        </p:nvSpPr>
        <p:spPr/>
        <p:txBody>
          <a:bodyPr/>
          <a:lstStyle/>
          <a:p>
            <a:fld id="{4F009550-A74E-46D5-A83D-CC5F6115D522}" type="slidenum">
              <a:rPr lang="en-IE" smtClean="0"/>
              <a:pPr/>
              <a:t>3</a:t>
            </a:fld>
            <a:endParaRPr lang="en-IE"/>
          </a:p>
        </p:txBody>
      </p:sp>
      <p:grpSp>
        <p:nvGrpSpPr>
          <p:cNvPr id="38" name="Group 37"/>
          <p:cNvGrpSpPr/>
          <p:nvPr/>
        </p:nvGrpSpPr>
        <p:grpSpPr>
          <a:xfrm>
            <a:off x="3263902" y="128891"/>
            <a:ext cx="5776410" cy="6539229"/>
            <a:chOff x="2809875" y="361950"/>
            <a:chExt cx="5353050" cy="5895976"/>
          </a:xfrm>
        </p:grpSpPr>
        <p:grpSp>
          <p:nvGrpSpPr>
            <p:cNvPr id="13" name="Group 12"/>
            <p:cNvGrpSpPr/>
            <p:nvPr/>
          </p:nvGrpSpPr>
          <p:grpSpPr>
            <a:xfrm>
              <a:off x="2809875" y="361950"/>
              <a:ext cx="5353050" cy="5895976"/>
              <a:chOff x="5324475" y="561975"/>
              <a:chExt cx="2695575" cy="3895725"/>
            </a:xfrm>
          </p:grpSpPr>
          <p:sp>
            <p:nvSpPr>
              <p:cNvPr id="8" name="Rectangle 7"/>
              <p:cNvSpPr/>
              <p:nvPr/>
            </p:nvSpPr>
            <p:spPr>
              <a:xfrm>
                <a:off x="5324475" y="561975"/>
                <a:ext cx="552450" cy="38957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5867400" y="561975"/>
                <a:ext cx="552450" cy="3895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6410325" y="561975"/>
                <a:ext cx="552450" cy="3895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6943725" y="561975"/>
                <a:ext cx="552450" cy="38957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7467600" y="561975"/>
                <a:ext cx="552450" cy="38957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2" name="Group 31"/>
            <p:cNvGrpSpPr/>
            <p:nvPr/>
          </p:nvGrpSpPr>
          <p:grpSpPr>
            <a:xfrm>
              <a:off x="3034416" y="3734540"/>
              <a:ext cx="4445906" cy="633413"/>
              <a:chOff x="3067397" y="3591665"/>
              <a:chExt cx="4015334" cy="633413"/>
            </a:xfrm>
          </p:grpSpPr>
          <p:sp>
            <p:nvSpPr>
              <p:cNvPr id="30" name="Oval 29"/>
              <p:cNvSpPr/>
              <p:nvPr/>
            </p:nvSpPr>
            <p:spPr>
              <a:xfrm>
                <a:off x="3067397" y="3591665"/>
                <a:ext cx="4015334" cy="633413"/>
              </a:xfrm>
              <a:prstGeom prst="ellipse">
                <a:avLst/>
              </a:prstGeom>
              <a:solidFill>
                <a:srgbClr val="EF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p:cNvSpPr txBox="1"/>
              <p:nvPr/>
            </p:nvSpPr>
            <p:spPr>
              <a:xfrm>
                <a:off x="4777681" y="3744064"/>
                <a:ext cx="718466" cy="369332"/>
              </a:xfrm>
              <a:prstGeom prst="rect">
                <a:avLst/>
              </a:prstGeom>
              <a:noFill/>
            </p:spPr>
            <p:txBody>
              <a:bodyPr wrap="none" rtlCol="0">
                <a:spAutoFit/>
              </a:bodyPr>
              <a:lstStyle/>
              <a:p>
                <a:r>
                  <a:rPr lang="en-IE" dirty="0"/>
                  <a:t>Snails</a:t>
                </a:r>
              </a:p>
            </p:txBody>
          </p:sp>
        </p:grpSp>
      </p:grpSp>
      <p:sp>
        <p:nvSpPr>
          <p:cNvPr id="49" name="TextBox 48"/>
          <p:cNvSpPr txBox="1"/>
          <p:nvPr/>
        </p:nvSpPr>
        <p:spPr>
          <a:xfrm>
            <a:off x="114879" y="1474580"/>
            <a:ext cx="3050052" cy="2554545"/>
          </a:xfrm>
          <a:prstGeom prst="rect">
            <a:avLst/>
          </a:prstGeom>
          <a:solidFill>
            <a:schemeClr val="bg1"/>
          </a:solidFill>
        </p:spPr>
        <p:txBody>
          <a:bodyPr wrap="square" rtlCol="0">
            <a:spAutoFit/>
          </a:bodyPr>
          <a:lstStyle/>
          <a:p>
            <a:r>
              <a:rPr lang="en-IE" sz="2000" dirty="0"/>
              <a:t>The EPA and County Council scientists use a method based on the kinds of invertebrates present in a river to determine the water quality.  </a:t>
            </a:r>
          </a:p>
          <a:p>
            <a:r>
              <a:rPr lang="en-IE" sz="2000" dirty="0"/>
              <a:t>This is called the Quality Rating or ‘</a:t>
            </a:r>
            <a:r>
              <a:rPr lang="en-IE" sz="2000" b="1" dirty="0"/>
              <a:t>Q System</a:t>
            </a:r>
            <a:r>
              <a:rPr lang="en-IE" sz="2000" dirty="0"/>
              <a:t>’</a:t>
            </a:r>
          </a:p>
        </p:txBody>
      </p:sp>
      <p:pic>
        <p:nvPicPr>
          <p:cNvPr id="3" name="Picture 2" descr="Icon&#10;&#10;Description automatically generated with low confidence">
            <a:extLst>
              <a:ext uri="{FF2B5EF4-FFF2-40B4-BE49-F238E27FC236}">
                <a16:creationId xmlns:a16="http://schemas.microsoft.com/office/drawing/2014/main" id="{B6AE73CA-B1C7-4818-827C-20BC36A7B5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648448" y="-82058"/>
            <a:ext cx="611870" cy="1922034"/>
          </a:xfrm>
          <a:prstGeom prst="rect">
            <a:avLst/>
          </a:prstGeom>
        </p:spPr>
      </p:pic>
      <p:sp>
        <p:nvSpPr>
          <p:cNvPr id="6" name="TextBox 5">
            <a:extLst>
              <a:ext uri="{FF2B5EF4-FFF2-40B4-BE49-F238E27FC236}">
                <a16:creationId xmlns:a16="http://schemas.microsoft.com/office/drawing/2014/main" id="{07C6FF83-EAE3-4AD5-9C7E-1CF59061604F}"/>
              </a:ext>
            </a:extLst>
          </p:cNvPr>
          <p:cNvSpPr txBox="1"/>
          <p:nvPr/>
        </p:nvSpPr>
        <p:spPr>
          <a:xfrm>
            <a:off x="7657954" y="693642"/>
            <a:ext cx="1104725" cy="369332"/>
          </a:xfrm>
          <a:prstGeom prst="rect">
            <a:avLst/>
          </a:prstGeom>
          <a:noFill/>
        </p:spPr>
        <p:txBody>
          <a:bodyPr wrap="square" rtlCol="0">
            <a:spAutoFit/>
          </a:bodyPr>
          <a:lstStyle/>
          <a:p>
            <a:r>
              <a:rPr lang="en-IE" dirty="0"/>
              <a:t>Stoneflies</a:t>
            </a:r>
          </a:p>
        </p:txBody>
      </p:sp>
      <p:pic>
        <p:nvPicPr>
          <p:cNvPr id="26" name="Picture 25" descr="Shape&#10;&#10;Description automatically generated with medium confidence">
            <a:extLst>
              <a:ext uri="{FF2B5EF4-FFF2-40B4-BE49-F238E27FC236}">
                <a16:creationId xmlns:a16="http://schemas.microsoft.com/office/drawing/2014/main" id="{2345BCFD-DB87-416F-A560-98C6CD78D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6458" y="-30830"/>
            <a:ext cx="788756" cy="3449427"/>
          </a:xfrm>
          <a:prstGeom prst="rect">
            <a:avLst/>
          </a:prstGeom>
        </p:spPr>
      </p:pic>
      <p:sp>
        <p:nvSpPr>
          <p:cNvPr id="51" name="TextBox 50">
            <a:extLst>
              <a:ext uri="{FF2B5EF4-FFF2-40B4-BE49-F238E27FC236}">
                <a16:creationId xmlns:a16="http://schemas.microsoft.com/office/drawing/2014/main" id="{5388752A-6BBA-46A0-B3A1-158731222E13}"/>
              </a:ext>
            </a:extLst>
          </p:cNvPr>
          <p:cNvSpPr txBox="1"/>
          <p:nvPr/>
        </p:nvSpPr>
        <p:spPr>
          <a:xfrm>
            <a:off x="7025753" y="1519102"/>
            <a:ext cx="1661047" cy="369332"/>
          </a:xfrm>
          <a:prstGeom prst="rect">
            <a:avLst/>
          </a:prstGeom>
          <a:noFill/>
        </p:spPr>
        <p:txBody>
          <a:bodyPr wrap="square" rtlCol="0">
            <a:spAutoFit/>
          </a:bodyPr>
          <a:lstStyle/>
          <a:p>
            <a:r>
              <a:rPr lang="en-IE" dirty="0"/>
              <a:t>Mayflies</a:t>
            </a:r>
          </a:p>
        </p:txBody>
      </p:sp>
      <p:pic>
        <p:nvPicPr>
          <p:cNvPr id="52" name="Picture 51" descr="Shape&#10;&#10;Description automatically generated with medium confidence">
            <a:extLst>
              <a:ext uri="{FF2B5EF4-FFF2-40B4-BE49-F238E27FC236}">
                <a16:creationId xmlns:a16="http://schemas.microsoft.com/office/drawing/2014/main" id="{98EEEF68-66A7-4CE0-A2B8-05CA43FE4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30799" y="325704"/>
            <a:ext cx="788755" cy="4444852"/>
          </a:xfrm>
          <a:prstGeom prst="rect">
            <a:avLst/>
          </a:prstGeom>
        </p:spPr>
      </p:pic>
      <p:sp>
        <p:nvSpPr>
          <p:cNvPr id="53" name="TextBox 52">
            <a:extLst>
              <a:ext uri="{FF2B5EF4-FFF2-40B4-BE49-F238E27FC236}">
                <a16:creationId xmlns:a16="http://schemas.microsoft.com/office/drawing/2014/main" id="{22B59DFE-4171-4074-AF44-B3C790811A31}"/>
              </a:ext>
            </a:extLst>
          </p:cNvPr>
          <p:cNvSpPr txBox="1"/>
          <p:nvPr/>
        </p:nvSpPr>
        <p:spPr>
          <a:xfrm>
            <a:off x="6533195" y="2363464"/>
            <a:ext cx="1661047" cy="369332"/>
          </a:xfrm>
          <a:prstGeom prst="rect">
            <a:avLst/>
          </a:prstGeom>
          <a:noFill/>
        </p:spPr>
        <p:txBody>
          <a:bodyPr wrap="square" rtlCol="0">
            <a:spAutoFit/>
          </a:bodyPr>
          <a:lstStyle/>
          <a:p>
            <a:r>
              <a:rPr lang="en-IE" dirty="0"/>
              <a:t>Caddisflies</a:t>
            </a:r>
          </a:p>
        </p:txBody>
      </p:sp>
      <p:pic>
        <p:nvPicPr>
          <p:cNvPr id="54" name="Picture 53" descr="Shape&#10;&#10;Description automatically generated with medium confidence">
            <a:extLst>
              <a:ext uri="{FF2B5EF4-FFF2-40B4-BE49-F238E27FC236}">
                <a16:creationId xmlns:a16="http://schemas.microsoft.com/office/drawing/2014/main" id="{45C98B0C-42D9-4575-87AA-6D15091B1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16633" y="1284732"/>
            <a:ext cx="788755" cy="4288536"/>
          </a:xfrm>
          <a:prstGeom prst="rect">
            <a:avLst/>
          </a:prstGeom>
        </p:spPr>
      </p:pic>
      <p:sp>
        <p:nvSpPr>
          <p:cNvPr id="55" name="TextBox 54">
            <a:extLst>
              <a:ext uri="{FF2B5EF4-FFF2-40B4-BE49-F238E27FC236}">
                <a16:creationId xmlns:a16="http://schemas.microsoft.com/office/drawing/2014/main" id="{2B1F6991-0209-4B9F-9C6E-C5AEA647F478}"/>
              </a:ext>
            </a:extLst>
          </p:cNvPr>
          <p:cNvSpPr txBox="1"/>
          <p:nvPr/>
        </p:nvSpPr>
        <p:spPr>
          <a:xfrm>
            <a:off x="5389791" y="3219800"/>
            <a:ext cx="2020053" cy="369332"/>
          </a:xfrm>
          <a:prstGeom prst="rect">
            <a:avLst/>
          </a:prstGeom>
          <a:noFill/>
        </p:spPr>
        <p:txBody>
          <a:bodyPr wrap="square" rtlCol="0">
            <a:spAutoFit/>
          </a:bodyPr>
          <a:lstStyle/>
          <a:p>
            <a:r>
              <a:rPr lang="en-IE" dirty="0"/>
              <a:t>Freshwater Shrimp</a:t>
            </a:r>
          </a:p>
        </p:txBody>
      </p:sp>
      <p:pic>
        <p:nvPicPr>
          <p:cNvPr id="56" name="Picture 55" descr="Shape&#10;&#10;Description automatically generated with medium confidence">
            <a:extLst>
              <a:ext uri="{FF2B5EF4-FFF2-40B4-BE49-F238E27FC236}">
                <a16:creationId xmlns:a16="http://schemas.microsoft.com/office/drawing/2014/main" id="{FE127856-48BE-41A2-9E04-738BD86728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557793" y="3293755"/>
            <a:ext cx="742315" cy="3208489"/>
          </a:xfrm>
          <a:prstGeom prst="rect">
            <a:avLst/>
          </a:prstGeom>
        </p:spPr>
      </p:pic>
      <p:sp>
        <p:nvSpPr>
          <p:cNvPr id="57" name="TextBox 56">
            <a:extLst>
              <a:ext uri="{FF2B5EF4-FFF2-40B4-BE49-F238E27FC236}">
                <a16:creationId xmlns:a16="http://schemas.microsoft.com/office/drawing/2014/main" id="{8AD8FE3F-38AD-4068-B796-F9B4F5C3E711}"/>
              </a:ext>
            </a:extLst>
          </p:cNvPr>
          <p:cNvSpPr txBox="1"/>
          <p:nvPr/>
        </p:nvSpPr>
        <p:spPr>
          <a:xfrm>
            <a:off x="3698384" y="4695619"/>
            <a:ext cx="1597587" cy="369332"/>
          </a:xfrm>
          <a:prstGeom prst="rect">
            <a:avLst/>
          </a:prstGeom>
          <a:noFill/>
        </p:spPr>
        <p:txBody>
          <a:bodyPr wrap="square" rtlCol="0">
            <a:spAutoFit/>
          </a:bodyPr>
          <a:lstStyle/>
          <a:p>
            <a:r>
              <a:rPr lang="en-IE" dirty="0"/>
              <a:t>Water louse</a:t>
            </a:r>
          </a:p>
        </p:txBody>
      </p:sp>
      <p:pic>
        <p:nvPicPr>
          <p:cNvPr id="58" name="Picture 57" descr="Shape&#10;&#10;Description automatically generated with medium confidence">
            <a:extLst>
              <a:ext uri="{FF2B5EF4-FFF2-40B4-BE49-F238E27FC236}">
                <a16:creationId xmlns:a16="http://schemas.microsoft.com/office/drawing/2014/main" id="{97BE0108-A731-4E76-BA93-ED30B7F6C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528277" y="4030417"/>
            <a:ext cx="742315" cy="3271067"/>
          </a:xfrm>
          <a:prstGeom prst="rect">
            <a:avLst/>
          </a:prstGeom>
        </p:spPr>
      </p:pic>
      <p:sp>
        <p:nvSpPr>
          <p:cNvPr id="59" name="TextBox 58">
            <a:extLst>
              <a:ext uri="{FF2B5EF4-FFF2-40B4-BE49-F238E27FC236}">
                <a16:creationId xmlns:a16="http://schemas.microsoft.com/office/drawing/2014/main" id="{A5954310-5DBA-49B0-ACA3-438ADFBB442C}"/>
              </a:ext>
            </a:extLst>
          </p:cNvPr>
          <p:cNvSpPr txBox="1"/>
          <p:nvPr/>
        </p:nvSpPr>
        <p:spPr>
          <a:xfrm>
            <a:off x="3603013" y="5507595"/>
            <a:ext cx="1597587" cy="369332"/>
          </a:xfrm>
          <a:prstGeom prst="rect">
            <a:avLst/>
          </a:prstGeom>
          <a:noFill/>
        </p:spPr>
        <p:txBody>
          <a:bodyPr wrap="square" rtlCol="0">
            <a:spAutoFit/>
          </a:bodyPr>
          <a:lstStyle/>
          <a:p>
            <a:r>
              <a:rPr lang="en-IE" dirty="0"/>
              <a:t>Bloodworms</a:t>
            </a:r>
          </a:p>
        </p:txBody>
      </p:sp>
      <p:sp>
        <p:nvSpPr>
          <p:cNvPr id="29" name="TextBox 28">
            <a:extLst>
              <a:ext uri="{FF2B5EF4-FFF2-40B4-BE49-F238E27FC236}">
                <a16:creationId xmlns:a16="http://schemas.microsoft.com/office/drawing/2014/main" id="{49A1C299-0A86-4732-89CC-4FFF3CD5A777}"/>
              </a:ext>
            </a:extLst>
          </p:cNvPr>
          <p:cNvSpPr txBox="1"/>
          <p:nvPr/>
        </p:nvSpPr>
        <p:spPr>
          <a:xfrm>
            <a:off x="0" y="139644"/>
            <a:ext cx="3238501" cy="1200329"/>
          </a:xfrm>
          <a:prstGeom prst="rect">
            <a:avLst/>
          </a:prstGeom>
          <a:noFill/>
        </p:spPr>
        <p:txBody>
          <a:bodyPr wrap="square" rtlCol="0">
            <a:spAutoFit/>
          </a:bodyPr>
          <a:lstStyle/>
          <a:p>
            <a:r>
              <a:rPr lang="en-IE" sz="2400" b="1" dirty="0">
                <a:solidFill>
                  <a:schemeClr val="tx2"/>
                </a:solidFill>
              </a:rPr>
              <a:t>Using invertebrates </a:t>
            </a:r>
          </a:p>
          <a:p>
            <a:r>
              <a:rPr lang="en-IE" sz="2400" b="1" dirty="0">
                <a:solidFill>
                  <a:schemeClr val="tx2"/>
                </a:solidFill>
              </a:rPr>
              <a:t>to determine water quality</a:t>
            </a:r>
            <a:endParaRPr lang="en-IE" dirty="0">
              <a:solidFill>
                <a:schemeClr val="tx2"/>
              </a:solidFill>
            </a:endParaRPr>
          </a:p>
        </p:txBody>
      </p:sp>
    </p:spTree>
    <p:extLst>
      <p:ext uri="{BB962C8B-B14F-4D97-AF65-F5344CB8AC3E}">
        <p14:creationId xmlns:p14="http://schemas.microsoft.com/office/powerpoint/2010/main" val="3504185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ne fly adult.jpg"/>
          <p:cNvPicPr>
            <a:picLocks noChangeAspect="1"/>
          </p:cNvPicPr>
          <p:nvPr/>
        </p:nvPicPr>
        <p:blipFill rotWithShape="1">
          <a:blip r:embed="rId3" cstate="print"/>
          <a:srcRect t="9903" r="3841" b="15660"/>
          <a:stretch/>
        </p:blipFill>
        <p:spPr>
          <a:xfrm>
            <a:off x="4554210" y="4687607"/>
            <a:ext cx="4393728" cy="2088000"/>
          </a:xfrm>
          <a:prstGeom prst="rect">
            <a:avLst/>
          </a:prstGeom>
          <a:noFill/>
          <a:ln w="12700">
            <a:solidFill>
              <a:schemeClr val="tx1">
                <a:lumMod val="75000"/>
                <a:lumOff val="25000"/>
              </a:schemeClr>
            </a:solidFill>
          </a:ln>
        </p:spPr>
      </p:pic>
      <p:sp>
        <p:nvSpPr>
          <p:cNvPr id="8" name="TextBox 7"/>
          <p:cNvSpPr txBox="1"/>
          <p:nvPr/>
        </p:nvSpPr>
        <p:spPr>
          <a:xfrm>
            <a:off x="147916" y="782053"/>
            <a:ext cx="4310002" cy="2046714"/>
          </a:xfrm>
          <a:prstGeom prst="rect">
            <a:avLst/>
          </a:prstGeom>
          <a:noFill/>
          <a:ln>
            <a:noFill/>
          </a:ln>
        </p:spPr>
        <p:txBody>
          <a:bodyPr wrap="square" rtlCol="0">
            <a:spAutoFit/>
          </a:bodyPr>
          <a:lstStyle/>
          <a:p>
            <a:pPr algn="ctr">
              <a:spcAft>
                <a:spcPts val="1200"/>
              </a:spcAft>
            </a:pPr>
            <a:r>
              <a:rPr lang="en-IE" sz="3200" b="1" dirty="0"/>
              <a:t>Stoneflies</a:t>
            </a:r>
            <a:r>
              <a:rPr lang="en-IE" sz="3200" dirty="0"/>
              <a:t>  </a:t>
            </a:r>
          </a:p>
          <a:p>
            <a:pPr marL="285750" indent="-285750">
              <a:spcBef>
                <a:spcPts val="600"/>
              </a:spcBef>
              <a:spcAft>
                <a:spcPts val="600"/>
              </a:spcAft>
              <a:buFont typeface="Arial" panose="020B0604020202020204" pitchFamily="34" charset="0"/>
              <a:buChar char="•"/>
            </a:pPr>
            <a:r>
              <a:rPr lang="en-IE" sz="2000" dirty="0"/>
              <a:t>Insect family (3 pairs of legs)</a:t>
            </a:r>
          </a:p>
          <a:p>
            <a:pPr marL="285750" indent="-285750">
              <a:spcBef>
                <a:spcPts val="600"/>
              </a:spcBef>
              <a:spcAft>
                <a:spcPts val="600"/>
              </a:spcAft>
              <a:buFont typeface="Arial" panose="020B0604020202020204" pitchFamily="34" charset="0"/>
              <a:buChar char="•"/>
            </a:pPr>
            <a:r>
              <a:rPr lang="en-IE" sz="2000" dirty="0"/>
              <a:t>20 different species in Ireland</a:t>
            </a:r>
          </a:p>
          <a:p>
            <a:pPr marL="285750" indent="-285750">
              <a:spcBef>
                <a:spcPts val="600"/>
              </a:spcBef>
              <a:spcAft>
                <a:spcPts val="600"/>
              </a:spcAft>
              <a:buFont typeface="Arial" panose="020B0604020202020204" pitchFamily="34" charset="0"/>
              <a:buChar char="•"/>
            </a:pPr>
            <a:r>
              <a:rPr lang="en-IE" sz="2000" dirty="0"/>
              <a:t>They have 2 tails</a:t>
            </a:r>
          </a:p>
        </p:txBody>
      </p:sp>
      <p:sp>
        <p:nvSpPr>
          <p:cNvPr id="9" name="TextBox 8"/>
          <p:cNvSpPr txBox="1"/>
          <p:nvPr/>
        </p:nvSpPr>
        <p:spPr>
          <a:xfrm>
            <a:off x="4785145" y="3998318"/>
            <a:ext cx="4173878" cy="615553"/>
          </a:xfrm>
          <a:prstGeom prst="rect">
            <a:avLst/>
          </a:prstGeom>
          <a:noFill/>
          <a:ln>
            <a:noFill/>
          </a:ln>
        </p:spPr>
        <p:txBody>
          <a:bodyPr wrap="square" rtlCol="0">
            <a:spAutoFit/>
          </a:bodyPr>
          <a:lstStyle/>
          <a:p>
            <a:r>
              <a:rPr lang="en-IE" sz="1700" dirty="0"/>
              <a:t>They eventually hatch into a flying adult. </a:t>
            </a:r>
          </a:p>
          <a:p>
            <a:r>
              <a:rPr lang="en-IE" sz="1700" dirty="0"/>
              <a:t>Their wings lie flat over their body.</a:t>
            </a:r>
          </a:p>
        </p:txBody>
      </p:sp>
      <p:cxnSp>
        <p:nvCxnSpPr>
          <p:cNvPr id="16" name="Straight Arrow Connector 15"/>
          <p:cNvCxnSpPr>
            <a:cxnSpLocks/>
          </p:cNvCxnSpPr>
          <p:nvPr/>
        </p:nvCxnSpPr>
        <p:spPr>
          <a:xfrm>
            <a:off x="8336282" y="4360354"/>
            <a:ext cx="0" cy="30777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descr="P8270110_stone fly.png"/>
          <p:cNvPicPr>
            <a:picLocks noChangeAspect="1"/>
          </p:cNvPicPr>
          <p:nvPr/>
        </p:nvPicPr>
        <p:blipFill>
          <a:blip r:embed="rId4" cstate="print"/>
          <a:srcRect t="12222" b="13056"/>
          <a:stretch>
            <a:fillRect/>
          </a:stretch>
        </p:blipFill>
        <p:spPr>
          <a:xfrm rot="5400000">
            <a:off x="5250183" y="158430"/>
            <a:ext cx="3001782" cy="4393728"/>
          </a:xfrm>
          <a:prstGeom prst="rect">
            <a:avLst/>
          </a:prstGeom>
          <a:noFill/>
          <a:ln w="12700">
            <a:solidFill>
              <a:schemeClr val="tx1">
                <a:lumMod val="75000"/>
                <a:lumOff val="25000"/>
              </a:schemeClr>
            </a:solidFill>
          </a:ln>
        </p:spPr>
      </p:pic>
      <p:sp>
        <p:nvSpPr>
          <p:cNvPr id="20" name="Slide Number Placeholder 19"/>
          <p:cNvSpPr>
            <a:spLocks noGrp="1"/>
          </p:cNvSpPr>
          <p:nvPr>
            <p:ph type="sldNum" sz="quarter" idx="12"/>
          </p:nvPr>
        </p:nvSpPr>
        <p:spPr/>
        <p:txBody>
          <a:bodyPr/>
          <a:lstStyle/>
          <a:p>
            <a:fld id="{4F009550-A74E-46D5-A83D-CC5F6115D522}" type="slidenum">
              <a:rPr lang="en-IE" smtClean="0"/>
              <a:pPr/>
              <a:t>4</a:t>
            </a:fld>
            <a:endParaRPr lang="en-IE"/>
          </a:p>
        </p:txBody>
      </p:sp>
      <p:sp>
        <p:nvSpPr>
          <p:cNvPr id="22" name="TextBox 21"/>
          <p:cNvSpPr txBox="1"/>
          <p:nvPr/>
        </p:nvSpPr>
        <p:spPr>
          <a:xfrm>
            <a:off x="147916" y="58778"/>
            <a:ext cx="5669373" cy="646331"/>
          </a:xfrm>
          <a:prstGeom prst="rect">
            <a:avLst/>
          </a:prstGeom>
          <a:noFill/>
        </p:spPr>
        <p:txBody>
          <a:bodyPr wrap="none" rtlCol="0">
            <a:spAutoFit/>
          </a:bodyPr>
          <a:lstStyle/>
          <a:p>
            <a:r>
              <a:rPr lang="en-IE" sz="3600" b="1" dirty="0">
                <a:solidFill>
                  <a:schemeClr val="tx2"/>
                </a:solidFill>
              </a:rPr>
              <a:t>Clean Water Fauna (animals)</a:t>
            </a:r>
          </a:p>
        </p:txBody>
      </p:sp>
      <p:sp>
        <p:nvSpPr>
          <p:cNvPr id="3" name="TextBox 2">
            <a:extLst>
              <a:ext uri="{FF2B5EF4-FFF2-40B4-BE49-F238E27FC236}">
                <a16:creationId xmlns:a16="http://schemas.microsoft.com/office/drawing/2014/main" id="{E7F4909D-F1B4-4127-93FC-88C0F489DCEC}"/>
              </a:ext>
            </a:extLst>
          </p:cNvPr>
          <p:cNvSpPr txBox="1"/>
          <p:nvPr/>
        </p:nvSpPr>
        <p:spPr>
          <a:xfrm>
            <a:off x="6447453" y="3429000"/>
            <a:ext cx="2525097" cy="369332"/>
          </a:xfrm>
          <a:prstGeom prst="rect">
            <a:avLst/>
          </a:prstGeom>
          <a:noFill/>
        </p:spPr>
        <p:txBody>
          <a:bodyPr wrap="square" rtlCol="0">
            <a:spAutoFit/>
          </a:bodyPr>
          <a:lstStyle/>
          <a:p>
            <a:r>
              <a:rPr lang="en-IE"/>
              <a:t>Stonefly - Juvenile stage</a:t>
            </a:r>
            <a:endParaRPr lang="en-IE" dirty="0"/>
          </a:p>
        </p:txBody>
      </p:sp>
      <p:sp>
        <p:nvSpPr>
          <p:cNvPr id="18" name="TextBox 17">
            <a:extLst>
              <a:ext uri="{FF2B5EF4-FFF2-40B4-BE49-F238E27FC236}">
                <a16:creationId xmlns:a16="http://schemas.microsoft.com/office/drawing/2014/main" id="{7206CD48-D611-420F-93B1-C4386D58DF1E}"/>
              </a:ext>
            </a:extLst>
          </p:cNvPr>
          <p:cNvSpPr txBox="1"/>
          <p:nvPr/>
        </p:nvSpPr>
        <p:spPr>
          <a:xfrm>
            <a:off x="5609536" y="4657666"/>
            <a:ext cx="2525097" cy="369332"/>
          </a:xfrm>
          <a:prstGeom prst="rect">
            <a:avLst/>
          </a:prstGeom>
          <a:noFill/>
        </p:spPr>
        <p:txBody>
          <a:bodyPr wrap="square" rtlCol="0">
            <a:spAutoFit/>
          </a:bodyPr>
          <a:lstStyle/>
          <a:p>
            <a:r>
              <a:rPr lang="en-IE" dirty="0"/>
              <a:t>Stonefly - Adult stage</a:t>
            </a:r>
          </a:p>
        </p:txBody>
      </p:sp>
      <p:sp>
        <p:nvSpPr>
          <p:cNvPr id="11" name="TextBox 10">
            <a:extLst>
              <a:ext uri="{FF2B5EF4-FFF2-40B4-BE49-F238E27FC236}">
                <a16:creationId xmlns:a16="http://schemas.microsoft.com/office/drawing/2014/main" id="{09F0CC01-1758-4A6B-A2DF-11E8EBD85AF4}"/>
              </a:ext>
            </a:extLst>
          </p:cNvPr>
          <p:cNvSpPr txBox="1"/>
          <p:nvPr/>
        </p:nvSpPr>
        <p:spPr>
          <a:xfrm>
            <a:off x="160222" y="2828767"/>
            <a:ext cx="4310002" cy="1785104"/>
          </a:xfrm>
          <a:prstGeom prst="rect">
            <a:avLst/>
          </a:prstGeom>
          <a:noFill/>
          <a:ln>
            <a:noFill/>
          </a:ln>
        </p:spPr>
        <p:txBody>
          <a:bodyPr wrap="square" rtlCol="0">
            <a:spAutoFit/>
          </a:bodyPr>
          <a:lstStyle/>
          <a:p>
            <a:pPr marL="285750" indent="-285750">
              <a:spcBef>
                <a:spcPts val="600"/>
              </a:spcBef>
              <a:spcAft>
                <a:spcPts val="600"/>
              </a:spcAft>
              <a:buFont typeface="Arial" panose="020B0604020202020204" pitchFamily="34" charset="0"/>
              <a:buChar char="•"/>
            </a:pPr>
            <a:r>
              <a:rPr lang="en-IE" sz="2000" dirty="0"/>
              <a:t>Lives in fast-flowing water for 1-2 years.  Most graze algae but some species are predators.</a:t>
            </a:r>
          </a:p>
          <a:p>
            <a:pPr marL="285750" indent="-285750">
              <a:spcBef>
                <a:spcPts val="600"/>
              </a:spcBef>
              <a:spcAft>
                <a:spcPts val="600"/>
              </a:spcAft>
              <a:buFont typeface="Arial" panose="020B0604020202020204" pitchFamily="34" charset="0"/>
              <a:buChar char="•"/>
            </a:pPr>
            <a:r>
              <a:rPr lang="en-IE" sz="2000" dirty="0"/>
              <a:t>Stoneflies need lots of oxygen and generally live in faster-flowing water</a:t>
            </a:r>
          </a:p>
        </p:txBody>
      </p:sp>
      <p:sp>
        <p:nvSpPr>
          <p:cNvPr id="12" name="TextBox 11">
            <a:extLst>
              <a:ext uri="{FF2B5EF4-FFF2-40B4-BE49-F238E27FC236}">
                <a16:creationId xmlns:a16="http://schemas.microsoft.com/office/drawing/2014/main" id="{6DE32FB8-ABDA-4800-934A-DBC86DFF48A4}"/>
              </a:ext>
            </a:extLst>
          </p:cNvPr>
          <p:cNvSpPr txBox="1"/>
          <p:nvPr/>
        </p:nvSpPr>
        <p:spPr>
          <a:xfrm>
            <a:off x="160222" y="4690815"/>
            <a:ext cx="4310002" cy="2092881"/>
          </a:xfrm>
          <a:prstGeom prst="rect">
            <a:avLst/>
          </a:prstGeom>
          <a:noFill/>
          <a:ln>
            <a:noFill/>
          </a:ln>
        </p:spPr>
        <p:txBody>
          <a:bodyPr wrap="square" rtlCol="0">
            <a:spAutoFit/>
          </a:bodyPr>
          <a:lstStyle/>
          <a:p>
            <a:pPr marL="285750" indent="-285750">
              <a:spcBef>
                <a:spcPts val="600"/>
              </a:spcBef>
              <a:spcAft>
                <a:spcPts val="600"/>
              </a:spcAft>
              <a:buFont typeface="Arial" panose="020B0604020202020204" pitchFamily="34" charset="0"/>
              <a:buChar char="•"/>
            </a:pPr>
            <a:r>
              <a:rPr lang="en-IE" sz="2000" dirty="0"/>
              <a:t>If the river is polluted by a pollutant that removes oxygen, they will die.</a:t>
            </a:r>
          </a:p>
          <a:p>
            <a:pPr marL="285750" indent="-285750">
              <a:spcBef>
                <a:spcPts val="600"/>
              </a:spcBef>
              <a:spcAft>
                <a:spcPts val="600"/>
              </a:spcAft>
              <a:buFont typeface="Arial" panose="020B0604020202020204" pitchFamily="34" charset="0"/>
              <a:buChar char="•"/>
            </a:pPr>
            <a:r>
              <a:rPr lang="en-IE" sz="2000" dirty="0"/>
              <a:t>If you find stoneflies in a river, it means the water quality is very good - a good </a:t>
            </a:r>
            <a:r>
              <a:rPr lang="en-IE" sz="2000" b="1" dirty="0"/>
              <a:t>bio</a:t>
            </a:r>
            <a:r>
              <a:rPr lang="en-IE" sz="2000" dirty="0"/>
              <a:t>-</a:t>
            </a:r>
            <a:r>
              <a:rPr lang="en-IE" sz="2000" b="1" dirty="0"/>
              <a:t>indicator </a:t>
            </a:r>
            <a:r>
              <a:rPr lang="en-IE" sz="2000" dirty="0"/>
              <a:t>of high water quality.</a:t>
            </a:r>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600" y="781200"/>
            <a:ext cx="4954555" cy="3585597"/>
          </a:xfrm>
          <a:prstGeom prst="rect">
            <a:avLst/>
          </a:prstGeom>
          <a:noFill/>
          <a:ln>
            <a:noFill/>
          </a:ln>
        </p:spPr>
        <p:txBody>
          <a:bodyPr wrap="square" rtlCol="0">
            <a:spAutoFit/>
          </a:bodyPr>
          <a:lstStyle/>
          <a:p>
            <a:pPr algn="ctr">
              <a:spcAft>
                <a:spcPts val="1200"/>
              </a:spcAft>
            </a:pPr>
            <a:r>
              <a:rPr lang="en-IE" sz="3200" b="1" dirty="0"/>
              <a:t>Mayflies</a:t>
            </a:r>
            <a:r>
              <a:rPr lang="en-IE" b="1" dirty="0"/>
              <a:t> </a:t>
            </a:r>
          </a:p>
          <a:p>
            <a:pPr marL="342900" indent="-342900">
              <a:spcBef>
                <a:spcPts val="600"/>
              </a:spcBef>
              <a:spcAft>
                <a:spcPts val="600"/>
              </a:spcAft>
              <a:buFont typeface="Arial" panose="020B0604020202020204" pitchFamily="34" charset="0"/>
              <a:buChar char="•"/>
            </a:pPr>
            <a:r>
              <a:rPr lang="en-IE" sz="2000" dirty="0"/>
              <a:t>Insect </a:t>
            </a:r>
          </a:p>
          <a:p>
            <a:pPr marL="342900" indent="-342900">
              <a:spcBef>
                <a:spcPts val="600"/>
              </a:spcBef>
              <a:spcAft>
                <a:spcPts val="600"/>
              </a:spcAft>
              <a:buFont typeface="Arial" panose="020B0604020202020204" pitchFamily="34" charset="0"/>
              <a:buChar char="•"/>
            </a:pPr>
            <a:r>
              <a:rPr lang="en-IE" sz="2000" dirty="0"/>
              <a:t>33 different species in Ireland.</a:t>
            </a:r>
          </a:p>
          <a:p>
            <a:pPr marL="342900" indent="-342900">
              <a:spcBef>
                <a:spcPts val="600"/>
              </a:spcBef>
              <a:spcAft>
                <a:spcPts val="600"/>
              </a:spcAft>
              <a:buFont typeface="Arial" panose="020B0604020202020204" pitchFamily="34" charset="0"/>
              <a:buChar char="•"/>
            </a:pPr>
            <a:r>
              <a:rPr lang="en-IE" sz="2000" dirty="0"/>
              <a:t>Note the </a:t>
            </a:r>
            <a:r>
              <a:rPr lang="en-IE" sz="2000" b="1" dirty="0"/>
              <a:t>3</a:t>
            </a:r>
            <a:r>
              <a:rPr lang="en-IE" sz="2000" dirty="0"/>
              <a:t> tails and gills on the side of the body. </a:t>
            </a:r>
          </a:p>
          <a:p>
            <a:pPr marL="342900" indent="-342900">
              <a:spcBef>
                <a:spcPts val="600"/>
              </a:spcBef>
              <a:spcAft>
                <a:spcPts val="600"/>
              </a:spcAft>
              <a:buFont typeface="Arial" panose="020B0604020202020204" pitchFamily="34" charset="0"/>
              <a:buChar char="•"/>
            </a:pPr>
            <a:r>
              <a:rPr lang="en-IE" sz="2000" dirty="0"/>
              <a:t>Juvenile stage-lives in the river for 1-2 years. </a:t>
            </a:r>
          </a:p>
          <a:p>
            <a:pPr marL="342900" indent="-342900">
              <a:spcBef>
                <a:spcPts val="600"/>
              </a:spcBef>
              <a:spcAft>
                <a:spcPts val="600"/>
              </a:spcAft>
              <a:buFont typeface="Arial" panose="020B0604020202020204" pitchFamily="34" charset="0"/>
              <a:buChar char="•"/>
            </a:pPr>
            <a:r>
              <a:rPr lang="en-IE" sz="2000" dirty="0"/>
              <a:t>Grazes on algae and plants.</a:t>
            </a:r>
          </a:p>
        </p:txBody>
      </p:sp>
      <p:sp>
        <p:nvSpPr>
          <p:cNvPr id="10" name="TextBox 9"/>
          <p:cNvSpPr txBox="1"/>
          <p:nvPr/>
        </p:nvSpPr>
        <p:spPr>
          <a:xfrm>
            <a:off x="5206482" y="6129276"/>
            <a:ext cx="3806889" cy="646331"/>
          </a:xfrm>
          <a:prstGeom prst="rect">
            <a:avLst/>
          </a:prstGeom>
          <a:noFill/>
          <a:ln>
            <a:noFill/>
          </a:ln>
        </p:spPr>
        <p:txBody>
          <a:bodyPr wrap="square" rtlCol="0">
            <a:spAutoFit/>
          </a:bodyPr>
          <a:lstStyle/>
          <a:p>
            <a:pPr algn="ctr"/>
            <a:r>
              <a:rPr lang="en-IE" dirty="0"/>
              <a:t>Hatches into a flying short-lived adult. Wings held upright like a sail.</a:t>
            </a:r>
          </a:p>
        </p:txBody>
      </p:sp>
      <p:pic>
        <p:nvPicPr>
          <p:cNvPr id="11" name="Picture 10" descr="P6070058_mayfly (2).JPG"/>
          <p:cNvPicPr>
            <a:picLocks noChangeAspect="1"/>
          </p:cNvPicPr>
          <p:nvPr/>
        </p:nvPicPr>
        <p:blipFill rotWithShape="1">
          <a:blip r:embed="rId3" cstate="print"/>
          <a:srcRect l="32274" t="29880" r="14022" b="28267"/>
          <a:stretch/>
        </p:blipFill>
        <p:spPr>
          <a:xfrm>
            <a:off x="5312414" y="3743998"/>
            <a:ext cx="3595023" cy="2304000"/>
          </a:xfrm>
          <a:prstGeom prst="rect">
            <a:avLst/>
          </a:prstGeom>
          <a:ln w="12700">
            <a:solidFill>
              <a:schemeClr val="tx1">
                <a:lumMod val="75000"/>
                <a:lumOff val="25000"/>
              </a:schemeClr>
            </a:solidFill>
          </a:ln>
        </p:spPr>
      </p:pic>
      <p:sp>
        <p:nvSpPr>
          <p:cNvPr id="16" name="Slide Number Placeholder 15"/>
          <p:cNvSpPr>
            <a:spLocks noGrp="1"/>
          </p:cNvSpPr>
          <p:nvPr>
            <p:ph type="sldNum" sz="quarter" idx="12"/>
          </p:nvPr>
        </p:nvSpPr>
        <p:spPr/>
        <p:txBody>
          <a:bodyPr/>
          <a:lstStyle/>
          <a:p>
            <a:fld id="{4F009550-A74E-46D5-A83D-CC5F6115D522}" type="slidenum">
              <a:rPr lang="en-IE" smtClean="0"/>
              <a:pPr/>
              <a:t>5</a:t>
            </a:fld>
            <a:endParaRPr lang="en-IE"/>
          </a:p>
        </p:txBody>
      </p:sp>
      <p:sp>
        <p:nvSpPr>
          <p:cNvPr id="13" name="TextBox 12">
            <a:extLst>
              <a:ext uri="{FF2B5EF4-FFF2-40B4-BE49-F238E27FC236}">
                <a16:creationId xmlns:a16="http://schemas.microsoft.com/office/drawing/2014/main" id="{287CB453-F0FA-4DC4-93E7-267670B64106}"/>
              </a:ext>
            </a:extLst>
          </p:cNvPr>
          <p:cNvSpPr txBox="1"/>
          <p:nvPr/>
        </p:nvSpPr>
        <p:spPr>
          <a:xfrm>
            <a:off x="0" y="134869"/>
            <a:ext cx="3785845" cy="646331"/>
          </a:xfrm>
          <a:prstGeom prst="rect">
            <a:avLst/>
          </a:prstGeom>
          <a:noFill/>
        </p:spPr>
        <p:txBody>
          <a:bodyPr wrap="none" rtlCol="0">
            <a:spAutoFit/>
          </a:bodyPr>
          <a:lstStyle/>
          <a:p>
            <a:r>
              <a:rPr lang="en-IE" sz="3600" b="1" dirty="0">
                <a:solidFill>
                  <a:schemeClr val="tx2"/>
                </a:solidFill>
              </a:rPr>
              <a:t>Clean Water Fauna</a:t>
            </a:r>
          </a:p>
        </p:txBody>
      </p:sp>
      <p:pic>
        <p:nvPicPr>
          <p:cNvPr id="4" name="Picture 3" descr="A close up of a bug&#10;&#10;Description automatically generated with medium confidence">
            <a:extLst>
              <a:ext uri="{FF2B5EF4-FFF2-40B4-BE49-F238E27FC236}">
                <a16:creationId xmlns:a16="http://schemas.microsoft.com/office/drawing/2014/main" id="{F9873511-88D2-47AB-A6DD-32C7500AB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315031" y="892322"/>
            <a:ext cx="3595022" cy="2688079"/>
          </a:xfrm>
          <a:prstGeom prst="rect">
            <a:avLst/>
          </a:prstGeom>
          <a:ln>
            <a:solidFill>
              <a:schemeClr val="tx1"/>
            </a:solidFill>
          </a:ln>
        </p:spPr>
      </p:pic>
      <p:sp>
        <p:nvSpPr>
          <p:cNvPr id="6" name="TextBox 5">
            <a:extLst>
              <a:ext uri="{FF2B5EF4-FFF2-40B4-BE49-F238E27FC236}">
                <a16:creationId xmlns:a16="http://schemas.microsoft.com/office/drawing/2014/main" id="{BC971F00-40E8-45EF-BF3F-B77C87041C05}"/>
              </a:ext>
            </a:extLst>
          </p:cNvPr>
          <p:cNvSpPr txBox="1"/>
          <p:nvPr/>
        </p:nvSpPr>
        <p:spPr>
          <a:xfrm>
            <a:off x="6344816" y="932203"/>
            <a:ext cx="2565237" cy="369332"/>
          </a:xfrm>
          <a:prstGeom prst="rect">
            <a:avLst/>
          </a:prstGeom>
          <a:noFill/>
        </p:spPr>
        <p:txBody>
          <a:bodyPr wrap="square" rtlCol="0">
            <a:spAutoFit/>
          </a:bodyPr>
          <a:lstStyle/>
          <a:p>
            <a:pPr algn="r"/>
            <a:r>
              <a:rPr lang="en-IE" sz="1800" dirty="0"/>
              <a:t>Juvenile flathead mayfly</a:t>
            </a:r>
            <a:endParaRPr lang="en-IE" dirty="0"/>
          </a:p>
        </p:txBody>
      </p:sp>
      <p:sp>
        <p:nvSpPr>
          <p:cNvPr id="17" name="TextBox 16">
            <a:extLst>
              <a:ext uri="{FF2B5EF4-FFF2-40B4-BE49-F238E27FC236}">
                <a16:creationId xmlns:a16="http://schemas.microsoft.com/office/drawing/2014/main" id="{F991EC73-BDC9-441B-BDF1-9DA971A5F758}"/>
              </a:ext>
            </a:extLst>
          </p:cNvPr>
          <p:cNvSpPr txBox="1"/>
          <p:nvPr/>
        </p:nvSpPr>
        <p:spPr>
          <a:xfrm>
            <a:off x="6083559" y="3743998"/>
            <a:ext cx="1688841" cy="369332"/>
          </a:xfrm>
          <a:prstGeom prst="rect">
            <a:avLst/>
          </a:prstGeom>
          <a:noFill/>
        </p:spPr>
        <p:txBody>
          <a:bodyPr wrap="square" rtlCol="0">
            <a:spAutoFit/>
          </a:bodyPr>
          <a:lstStyle/>
          <a:p>
            <a:pPr algn="r"/>
            <a:r>
              <a:rPr lang="en-IE" sz="1800" dirty="0"/>
              <a:t>Adult mayfly</a:t>
            </a:r>
            <a:endParaRPr lang="en-IE" dirty="0"/>
          </a:p>
        </p:txBody>
      </p:sp>
      <p:sp>
        <p:nvSpPr>
          <p:cNvPr id="12" name="TextBox 11">
            <a:extLst>
              <a:ext uri="{FF2B5EF4-FFF2-40B4-BE49-F238E27FC236}">
                <a16:creationId xmlns:a16="http://schemas.microsoft.com/office/drawing/2014/main" id="{9FAFF063-91C0-445E-BB71-FF7C7607FFC9}"/>
              </a:ext>
            </a:extLst>
          </p:cNvPr>
          <p:cNvSpPr txBox="1"/>
          <p:nvPr/>
        </p:nvSpPr>
        <p:spPr>
          <a:xfrm>
            <a:off x="147600" y="4462501"/>
            <a:ext cx="4954555" cy="2092881"/>
          </a:xfrm>
          <a:prstGeom prst="rect">
            <a:avLst/>
          </a:prstGeom>
          <a:noFill/>
          <a:ln>
            <a:noFill/>
          </a:ln>
        </p:spPr>
        <p:txBody>
          <a:bodyPr wrap="square" rtlCol="0">
            <a:spAutoFit/>
          </a:bodyPr>
          <a:lstStyle/>
          <a:p>
            <a:pPr marL="342900" indent="-342900">
              <a:spcBef>
                <a:spcPts val="600"/>
              </a:spcBef>
              <a:spcAft>
                <a:spcPts val="600"/>
              </a:spcAft>
              <a:buFont typeface="Arial" panose="020B0604020202020204" pitchFamily="34" charset="0"/>
              <a:buChar char="•"/>
            </a:pPr>
            <a:r>
              <a:rPr lang="en-IE" sz="2000" dirty="0"/>
              <a:t>Some mayflies need lots of oxygen and live in faster-flowing water like the </a:t>
            </a:r>
            <a:r>
              <a:rPr lang="en-IE" sz="2000" b="1" dirty="0"/>
              <a:t>flathead mayflies</a:t>
            </a:r>
            <a:r>
              <a:rPr lang="en-IE" sz="2000" dirty="0"/>
              <a:t>. These are indicators of good water quality, i.e. </a:t>
            </a:r>
            <a:r>
              <a:rPr lang="en-IE" sz="2000" b="1" dirty="0"/>
              <a:t>bio-indicators</a:t>
            </a:r>
            <a:r>
              <a:rPr lang="en-IE" sz="2000" dirty="0"/>
              <a:t>.</a:t>
            </a:r>
          </a:p>
          <a:p>
            <a:pPr marL="342900" indent="-342900">
              <a:spcBef>
                <a:spcPts val="600"/>
              </a:spcBef>
              <a:spcAft>
                <a:spcPts val="600"/>
              </a:spcAft>
              <a:buFont typeface="Arial" panose="020B0604020202020204" pitchFamily="34" charset="0"/>
              <a:buChar char="•"/>
            </a:pPr>
            <a:r>
              <a:rPr lang="en-IE" sz="2000" dirty="0"/>
              <a:t>Others are not as fussy and be found in lightly polluted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ddis larva.jpg"/>
          <p:cNvPicPr>
            <a:picLocks noChangeAspect="1"/>
          </p:cNvPicPr>
          <p:nvPr/>
        </p:nvPicPr>
        <p:blipFill>
          <a:blip r:embed="rId3" cstate="print"/>
          <a:srcRect l="10442" t="8507" r="2850" b="14271"/>
          <a:stretch>
            <a:fillRect/>
          </a:stretch>
        </p:blipFill>
        <p:spPr>
          <a:xfrm rot="18873157">
            <a:off x="5871039" y="527776"/>
            <a:ext cx="2714625" cy="2724426"/>
          </a:xfrm>
          <a:prstGeom prst="rect">
            <a:avLst/>
          </a:prstGeom>
        </p:spPr>
      </p:pic>
      <p:pic>
        <p:nvPicPr>
          <p:cNvPr id="5" name="Picture 4" descr="A picture containing water sport, swimming, dirty, ocean floor&#10;&#10;Description automatically generated">
            <a:extLst>
              <a:ext uri="{FF2B5EF4-FFF2-40B4-BE49-F238E27FC236}">
                <a16:creationId xmlns:a16="http://schemas.microsoft.com/office/drawing/2014/main" id="{A367EDD9-0741-465A-93BF-73B943BAC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7391"/>
          <a:stretch/>
        </p:blipFill>
        <p:spPr>
          <a:xfrm>
            <a:off x="5535436" y="2991437"/>
            <a:ext cx="3276000" cy="1331956"/>
          </a:xfrm>
          <a:prstGeom prst="rect">
            <a:avLst/>
          </a:prstGeom>
          <a:ln>
            <a:solidFill>
              <a:schemeClr val="tx1"/>
            </a:solidFill>
          </a:ln>
        </p:spPr>
      </p:pic>
      <p:pic>
        <p:nvPicPr>
          <p:cNvPr id="2" name="Picture 1" descr="Caddis fly adult.jpg"/>
          <p:cNvPicPr>
            <a:picLocks noChangeAspect="1"/>
          </p:cNvPicPr>
          <p:nvPr/>
        </p:nvPicPr>
        <p:blipFill>
          <a:blip r:embed="rId5" cstate="print"/>
          <a:srcRect l="3021" t="8473" r="3437" b="11956"/>
          <a:stretch>
            <a:fillRect/>
          </a:stretch>
        </p:blipFill>
        <p:spPr>
          <a:xfrm>
            <a:off x="5516402" y="4492916"/>
            <a:ext cx="3295034" cy="2077395"/>
          </a:xfrm>
          <a:prstGeom prst="rect">
            <a:avLst/>
          </a:prstGeom>
          <a:ln>
            <a:solidFill>
              <a:schemeClr val="tx1"/>
            </a:solidFill>
          </a:ln>
        </p:spPr>
      </p:pic>
      <p:sp>
        <p:nvSpPr>
          <p:cNvPr id="9" name="TextBox 8"/>
          <p:cNvSpPr txBox="1"/>
          <p:nvPr/>
        </p:nvSpPr>
        <p:spPr>
          <a:xfrm>
            <a:off x="147600" y="781200"/>
            <a:ext cx="5061111" cy="4093428"/>
          </a:xfrm>
          <a:prstGeom prst="rect">
            <a:avLst/>
          </a:prstGeom>
          <a:noFill/>
          <a:ln>
            <a:noFill/>
          </a:ln>
        </p:spPr>
        <p:txBody>
          <a:bodyPr wrap="square" rtlCol="0">
            <a:spAutoFit/>
          </a:bodyPr>
          <a:lstStyle/>
          <a:p>
            <a:pPr algn="ctr">
              <a:spcAft>
                <a:spcPts val="1200"/>
              </a:spcAft>
            </a:pPr>
            <a:r>
              <a:rPr lang="en-IE" sz="3200" b="1" dirty="0"/>
              <a:t>Caddisflies</a:t>
            </a:r>
          </a:p>
          <a:p>
            <a:pPr marL="342900" indent="-342900">
              <a:spcBef>
                <a:spcPts val="600"/>
              </a:spcBef>
              <a:spcAft>
                <a:spcPts val="600"/>
              </a:spcAft>
              <a:buFont typeface="Arial" panose="020B0604020202020204" pitchFamily="34" charset="0"/>
              <a:buChar char="•"/>
            </a:pPr>
            <a:r>
              <a:rPr lang="en-IE" sz="2000" dirty="0"/>
              <a:t>Insect</a:t>
            </a:r>
          </a:p>
          <a:p>
            <a:pPr marL="342900" indent="-342900">
              <a:spcBef>
                <a:spcPts val="600"/>
              </a:spcBef>
              <a:spcAft>
                <a:spcPts val="600"/>
              </a:spcAft>
              <a:buFont typeface="Arial" panose="020B0604020202020204" pitchFamily="34" charset="0"/>
              <a:buChar char="•"/>
            </a:pPr>
            <a:r>
              <a:rPr lang="en-IE" sz="2000" dirty="0"/>
              <a:t>156 different species in Ireland</a:t>
            </a:r>
          </a:p>
          <a:p>
            <a:pPr marL="342900" indent="-342900">
              <a:spcBef>
                <a:spcPts val="600"/>
              </a:spcBef>
              <a:spcAft>
                <a:spcPts val="600"/>
              </a:spcAft>
              <a:buFont typeface="Arial" panose="020B0604020202020204" pitchFamily="34" charset="0"/>
              <a:buChar char="•"/>
            </a:pPr>
            <a:r>
              <a:rPr lang="en-IE" sz="2000" dirty="0"/>
              <a:t>These are predators of other invertebrates  </a:t>
            </a:r>
          </a:p>
          <a:p>
            <a:pPr marL="342900" indent="-342900">
              <a:spcBef>
                <a:spcPts val="600"/>
              </a:spcBef>
              <a:spcAft>
                <a:spcPts val="600"/>
              </a:spcAft>
              <a:buFont typeface="Arial" panose="020B0604020202020204" pitchFamily="34" charset="0"/>
              <a:buChar char="•"/>
            </a:pPr>
            <a:r>
              <a:rPr lang="en-IE" sz="2000" dirty="0"/>
              <a:t>Some build cases of stones or plant material as camouflage.  </a:t>
            </a:r>
          </a:p>
          <a:p>
            <a:pPr marL="342900" indent="-342900">
              <a:spcBef>
                <a:spcPts val="600"/>
              </a:spcBef>
              <a:spcAft>
                <a:spcPts val="600"/>
              </a:spcAft>
              <a:buFont typeface="Arial" panose="020B0604020202020204" pitchFamily="34" charset="0"/>
              <a:buChar char="•"/>
            </a:pPr>
            <a:r>
              <a:rPr lang="en-IE" sz="2000" dirty="0"/>
              <a:t>Others are caseless. </a:t>
            </a:r>
          </a:p>
          <a:p>
            <a:pPr marL="342900" indent="-342900">
              <a:spcBef>
                <a:spcPts val="600"/>
              </a:spcBef>
              <a:spcAft>
                <a:spcPts val="600"/>
              </a:spcAft>
              <a:buFont typeface="Arial" panose="020B0604020202020204" pitchFamily="34" charset="0"/>
              <a:buChar char="•"/>
            </a:pPr>
            <a:r>
              <a:rPr lang="en-IE" sz="2000" dirty="0"/>
              <a:t>Some spin a web like spiders to catch prey</a:t>
            </a:r>
          </a:p>
          <a:p>
            <a:endParaRPr lang="en-IE" dirty="0"/>
          </a:p>
        </p:txBody>
      </p:sp>
      <p:sp>
        <p:nvSpPr>
          <p:cNvPr id="11" name="TextBox 10"/>
          <p:cNvSpPr txBox="1"/>
          <p:nvPr/>
        </p:nvSpPr>
        <p:spPr>
          <a:xfrm>
            <a:off x="6194165" y="4457275"/>
            <a:ext cx="2617271" cy="584775"/>
          </a:xfrm>
          <a:prstGeom prst="rect">
            <a:avLst/>
          </a:prstGeom>
          <a:noFill/>
        </p:spPr>
        <p:txBody>
          <a:bodyPr wrap="square" rtlCol="0">
            <a:spAutoFit/>
          </a:bodyPr>
          <a:lstStyle/>
          <a:p>
            <a:pPr algn="ctr"/>
            <a:r>
              <a:rPr lang="en-IE" sz="1600" dirty="0"/>
              <a:t>The adults are also known as </a:t>
            </a:r>
          </a:p>
          <a:p>
            <a:pPr algn="ctr"/>
            <a:r>
              <a:rPr lang="en-IE" sz="1600" dirty="0"/>
              <a:t>‘sedge flies’</a:t>
            </a:r>
          </a:p>
        </p:txBody>
      </p:sp>
      <p:sp>
        <p:nvSpPr>
          <p:cNvPr id="13" name="TextBox 12"/>
          <p:cNvSpPr txBox="1"/>
          <p:nvPr/>
        </p:nvSpPr>
        <p:spPr>
          <a:xfrm>
            <a:off x="6872085" y="760612"/>
            <a:ext cx="1391407" cy="369332"/>
          </a:xfrm>
          <a:prstGeom prst="rect">
            <a:avLst/>
          </a:prstGeom>
          <a:noFill/>
        </p:spPr>
        <p:txBody>
          <a:bodyPr wrap="none" rtlCol="0">
            <a:spAutoFit/>
          </a:bodyPr>
          <a:lstStyle/>
          <a:p>
            <a:r>
              <a:rPr lang="en-IE" dirty="0"/>
              <a:t>Cased caddis</a:t>
            </a:r>
          </a:p>
        </p:txBody>
      </p:sp>
      <p:sp>
        <p:nvSpPr>
          <p:cNvPr id="14" name="TextBox 13"/>
          <p:cNvSpPr txBox="1"/>
          <p:nvPr/>
        </p:nvSpPr>
        <p:spPr>
          <a:xfrm>
            <a:off x="6038421" y="3037784"/>
            <a:ext cx="1617430" cy="369332"/>
          </a:xfrm>
          <a:prstGeom prst="rect">
            <a:avLst/>
          </a:prstGeom>
          <a:noFill/>
        </p:spPr>
        <p:txBody>
          <a:bodyPr wrap="none" rtlCol="0">
            <a:spAutoFit/>
          </a:bodyPr>
          <a:lstStyle/>
          <a:p>
            <a:r>
              <a:rPr lang="en-IE" dirty="0" err="1"/>
              <a:t>Caseless</a:t>
            </a:r>
            <a:r>
              <a:rPr lang="en-IE" dirty="0"/>
              <a:t> caddis</a:t>
            </a:r>
          </a:p>
        </p:txBody>
      </p:sp>
      <p:sp>
        <p:nvSpPr>
          <p:cNvPr id="16" name="Slide Number Placeholder 15"/>
          <p:cNvSpPr>
            <a:spLocks noGrp="1"/>
          </p:cNvSpPr>
          <p:nvPr>
            <p:ph type="sldNum" sz="quarter" idx="12"/>
          </p:nvPr>
        </p:nvSpPr>
        <p:spPr/>
        <p:txBody>
          <a:bodyPr/>
          <a:lstStyle/>
          <a:p>
            <a:fld id="{4F009550-A74E-46D5-A83D-CC5F6115D522}" type="slidenum">
              <a:rPr lang="en-IE" smtClean="0"/>
              <a:pPr/>
              <a:t>6</a:t>
            </a:fld>
            <a:endParaRPr lang="en-IE"/>
          </a:p>
        </p:txBody>
      </p:sp>
      <p:sp>
        <p:nvSpPr>
          <p:cNvPr id="18" name="TextBox 17">
            <a:extLst>
              <a:ext uri="{FF2B5EF4-FFF2-40B4-BE49-F238E27FC236}">
                <a16:creationId xmlns:a16="http://schemas.microsoft.com/office/drawing/2014/main" id="{A231E615-3A46-4362-B562-CD59C854C681}"/>
              </a:ext>
            </a:extLst>
          </p:cNvPr>
          <p:cNvSpPr txBox="1"/>
          <p:nvPr/>
        </p:nvSpPr>
        <p:spPr>
          <a:xfrm>
            <a:off x="147599" y="198080"/>
            <a:ext cx="3785845" cy="646331"/>
          </a:xfrm>
          <a:prstGeom prst="rect">
            <a:avLst/>
          </a:prstGeom>
          <a:noFill/>
        </p:spPr>
        <p:txBody>
          <a:bodyPr wrap="none" rtlCol="0">
            <a:spAutoFit/>
          </a:bodyPr>
          <a:lstStyle/>
          <a:p>
            <a:r>
              <a:rPr lang="en-IE" sz="3600" b="1" dirty="0">
                <a:solidFill>
                  <a:schemeClr val="tx2"/>
                </a:solidFill>
              </a:rPr>
              <a:t>Clean Water Fauna</a:t>
            </a:r>
          </a:p>
        </p:txBody>
      </p:sp>
      <p:sp>
        <p:nvSpPr>
          <p:cNvPr id="12" name="TextBox 11">
            <a:extLst>
              <a:ext uri="{FF2B5EF4-FFF2-40B4-BE49-F238E27FC236}">
                <a16:creationId xmlns:a16="http://schemas.microsoft.com/office/drawing/2014/main" id="{9F57D198-8050-484A-BEEF-592A42A91894}"/>
              </a:ext>
            </a:extLst>
          </p:cNvPr>
          <p:cNvSpPr txBox="1"/>
          <p:nvPr/>
        </p:nvSpPr>
        <p:spPr>
          <a:xfrm>
            <a:off x="147600" y="4582428"/>
            <a:ext cx="5061111" cy="1015663"/>
          </a:xfrm>
          <a:prstGeom prst="rect">
            <a:avLst/>
          </a:prstGeom>
          <a:noFill/>
          <a:ln>
            <a:noFill/>
          </a:ln>
        </p:spPr>
        <p:txBody>
          <a:bodyPr wrap="square" rtlCol="0">
            <a:spAutoFit/>
          </a:bodyPr>
          <a:lstStyle/>
          <a:p>
            <a:pPr marL="342900" indent="-342900">
              <a:spcBef>
                <a:spcPts val="600"/>
              </a:spcBef>
              <a:spcAft>
                <a:spcPts val="600"/>
              </a:spcAft>
              <a:buFont typeface="Arial" panose="020B0604020202020204" pitchFamily="34" charset="0"/>
              <a:buChar char="•"/>
            </a:pPr>
            <a:r>
              <a:rPr lang="en-IE" sz="2000" dirty="0"/>
              <a:t>The caddis larva hatches into a flying adult that looks like a moth. Wings folded over the body like a tent. </a:t>
            </a:r>
            <a:endParaRPr lang="en-IE" dirty="0"/>
          </a:p>
        </p:txBody>
      </p:sp>
      <p:sp>
        <p:nvSpPr>
          <p:cNvPr id="15" name="TextBox 14">
            <a:extLst>
              <a:ext uri="{FF2B5EF4-FFF2-40B4-BE49-F238E27FC236}">
                <a16:creationId xmlns:a16="http://schemas.microsoft.com/office/drawing/2014/main" id="{8424A4DB-7783-4086-83E8-856EB7954A19}"/>
              </a:ext>
            </a:extLst>
          </p:cNvPr>
          <p:cNvSpPr txBox="1"/>
          <p:nvPr/>
        </p:nvSpPr>
        <p:spPr>
          <a:xfrm>
            <a:off x="147599" y="5598091"/>
            <a:ext cx="5061111" cy="1061829"/>
          </a:xfrm>
          <a:prstGeom prst="rect">
            <a:avLst/>
          </a:prstGeom>
          <a:noFill/>
          <a:ln>
            <a:noFill/>
          </a:ln>
        </p:spPr>
        <p:txBody>
          <a:bodyPr wrap="square" rtlCol="0">
            <a:spAutoFit/>
          </a:bodyPr>
          <a:lstStyle/>
          <a:p>
            <a:pPr marL="342900" indent="-342900">
              <a:spcBef>
                <a:spcPts val="600"/>
              </a:spcBef>
              <a:spcAft>
                <a:spcPts val="600"/>
              </a:spcAft>
              <a:buFont typeface="Arial" panose="020B0604020202020204" pitchFamily="34" charset="0"/>
              <a:buChar char="•"/>
            </a:pPr>
            <a:r>
              <a:rPr lang="en-IE" sz="2000" dirty="0"/>
              <a:t>Caddis are very diverse. Some require good water quality, others are less demanding.</a:t>
            </a:r>
            <a:endParaRPr lang="en-IE" dirty="0"/>
          </a:p>
          <a:p>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wfoot + snail.JPG"/>
          <p:cNvPicPr>
            <a:picLocks noChangeAspect="1"/>
          </p:cNvPicPr>
          <p:nvPr/>
        </p:nvPicPr>
        <p:blipFill>
          <a:blip r:embed="rId3" cstate="print"/>
          <a:srcRect l="5484" t="21022" r="26129" b="17458"/>
          <a:stretch>
            <a:fillRect/>
          </a:stretch>
        </p:blipFill>
        <p:spPr>
          <a:xfrm rot="16200000">
            <a:off x="431138" y="3240788"/>
            <a:ext cx="2069910" cy="2446335"/>
          </a:xfrm>
          <a:prstGeom prst="rect">
            <a:avLst/>
          </a:prstGeom>
          <a:ln w="12700">
            <a:solidFill>
              <a:schemeClr val="tx1">
                <a:lumMod val="75000"/>
                <a:lumOff val="25000"/>
              </a:schemeClr>
            </a:solidFill>
          </a:ln>
        </p:spPr>
      </p:pic>
      <p:pic>
        <p:nvPicPr>
          <p:cNvPr id="4" name="Picture 3"/>
          <p:cNvPicPr/>
          <p:nvPr/>
        </p:nvPicPr>
        <p:blipFill>
          <a:blip r:embed="rId4" cstate="print">
            <a:extLst>
              <a:ext uri="{28A0092B-C50C-407E-A947-70E740481C1C}">
                <a14:useLocalDpi xmlns:a14="http://schemas.microsoft.com/office/drawing/2010/main" val="0"/>
              </a:ext>
            </a:extLst>
          </a:blip>
          <a:srcRect l="16763" t="6388" r="17926" b="6139"/>
          <a:stretch>
            <a:fillRect/>
          </a:stretch>
        </p:blipFill>
        <p:spPr>
          <a:xfrm>
            <a:off x="236611" y="981075"/>
            <a:ext cx="2493914" cy="2228144"/>
          </a:xfrm>
          <a:prstGeom prst="rect">
            <a:avLst/>
          </a:prstGeom>
          <a:ln w="12700">
            <a:solidFill>
              <a:schemeClr val="tx1">
                <a:lumMod val="75000"/>
                <a:lumOff val="25000"/>
              </a:schemeClr>
            </a:solidFill>
          </a:ln>
        </p:spPr>
      </p:pic>
      <p:pic>
        <p:nvPicPr>
          <p:cNvPr id="7" name="Picture 6" descr="Potamopyrgus.JPG"/>
          <p:cNvPicPr>
            <a:picLocks noChangeAspect="1"/>
          </p:cNvPicPr>
          <p:nvPr/>
        </p:nvPicPr>
        <p:blipFill rotWithShape="1">
          <a:blip r:embed="rId5" cstate="print"/>
          <a:srcRect l="25585" t="27597" r="32550" b="27920"/>
          <a:stretch/>
        </p:blipFill>
        <p:spPr>
          <a:xfrm>
            <a:off x="1537261" y="5497474"/>
            <a:ext cx="1152000" cy="1224000"/>
          </a:xfrm>
          <a:prstGeom prst="rect">
            <a:avLst/>
          </a:prstGeom>
          <a:ln w="12700">
            <a:solidFill>
              <a:schemeClr val="tx1">
                <a:lumMod val="75000"/>
                <a:lumOff val="25000"/>
              </a:schemeClr>
            </a:solidFill>
          </a:ln>
        </p:spPr>
      </p:pic>
      <p:pic>
        <p:nvPicPr>
          <p:cNvPr id="8" name="Picture 7" descr="17-Little-Whirlpool-Ramshorn-Snail-Alex-Hyde-1.jpg"/>
          <p:cNvPicPr>
            <a:picLocks noChangeAspect="1"/>
          </p:cNvPicPr>
          <p:nvPr/>
        </p:nvPicPr>
        <p:blipFill rotWithShape="1">
          <a:blip r:embed="rId6" cstate="print"/>
          <a:srcRect l="31143" t="21399" r="56433" b="58596"/>
          <a:stretch/>
        </p:blipFill>
        <p:spPr>
          <a:xfrm rot="16200000">
            <a:off x="281363" y="5452723"/>
            <a:ext cx="1224000" cy="1313503"/>
          </a:xfrm>
          <a:prstGeom prst="rect">
            <a:avLst/>
          </a:prstGeom>
          <a:ln w="12700">
            <a:solidFill>
              <a:schemeClr val="tx1">
                <a:lumMod val="75000"/>
                <a:lumOff val="25000"/>
              </a:schemeClr>
            </a:solidFill>
          </a:ln>
        </p:spPr>
      </p:pic>
      <p:sp>
        <p:nvSpPr>
          <p:cNvPr id="9" name="TextBox 8"/>
          <p:cNvSpPr txBox="1"/>
          <p:nvPr/>
        </p:nvSpPr>
        <p:spPr>
          <a:xfrm>
            <a:off x="3032262" y="880491"/>
            <a:ext cx="5943600" cy="2077492"/>
          </a:xfrm>
          <a:prstGeom prst="rect">
            <a:avLst/>
          </a:prstGeom>
          <a:noFill/>
        </p:spPr>
        <p:txBody>
          <a:bodyPr wrap="square" rtlCol="0">
            <a:spAutoFit/>
          </a:bodyPr>
          <a:lstStyle/>
          <a:p>
            <a:pPr algn="ctr"/>
            <a:r>
              <a:rPr lang="en-IE" sz="2400" b="1" dirty="0"/>
              <a:t>Freshwater shrimps</a:t>
            </a:r>
            <a:r>
              <a:rPr lang="en-IE" sz="2400" dirty="0"/>
              <a:t> </a:t>
            </a:r>
          </a:p>
          <a:p>
            <a:pPr marL="285750" indent="-285750">
              <a:spcBef>
                <a:spcPts val="600"/>
              </a:spcBef>
              <a:spcAft>
                <a:spcPts val="600"/>
              </a:spcAft>
              <a:buFont typeface="Arial" panose="020B0604020202020204" pitchFamily="34" charset="0"/>
              <a:buChar char="•"/>
            </a:pPr>
            <a:r>
              <a:rPr lang="en-IE" sz="2000" dirty="0"/>
              <a:t>Crustaceans</a:t>
            </a:r>
          </a:p>
          <a:p>
            <a:pPr marL="285750" indent="-285750">
              <a:spcBef>
                <a:spcPts val="600"/>
              </a:spcBef>
              <a:spcAft>
                <a:spcPts val="600"/>
              </a:spcAft>
              <a:buFont typeface="Arial" panose="020B0604020202020204" pitchFamily="34" charset="0"/>
              <a:buChar char="•"/>
            </a:pPr>
            <a:r>
              <a:rPr lang="en-IE" sz="2000" dirty="0"/>
              <a:t>Note-lots of legs and body segments!</a:t>
            </a:r>
          </a:p>
          <a:p>
            <a:pPr marL="285750" indent="-285750">
              <a:spcBef>
                <a:spcPts val="600"/>
              </a:spcBef>
              <a:spcAft>
                <a:spcPts val="600"/>
              </a:spcAft>
              <a:buFont typeface="Arial" panose="020B0604020202020204" pitchFamily="34" charset="0"/>
              <a:buChar char="•"/>
            </a:pPr>
            <a:r>
              <a:rPr lang="en-IE" sz="2000" dirty="0"/>
              <a:t>Shrimps can live in clean or even heavily polluted water.</a:t>
            </a:r>
          </a:p>
        </p:txBody>
      </p:sp>
      <p:sp>
        <p:nvSpPr>
          <p:cNvPr id="10" name="TextBox 9"/>
          <p:cNvSpPr txBox="1"/>
          <p:nvPr/>
        </p:nvSpPr>
        <p:spPr>
          <a:xfrm>
            <a:off x="3023118" y="3429000"/>
            <a:ext cx="5760292" cy="1954381"/>
          </a:xfrm>
          <a:prstGeom prst="rect">
            <a:avLst/>
          </a:prstGeom>
          <a:noFill/>
        </p:spPr>
        <p:txBody>
          <a:bodyPr wrap="square" rtlCol="0">
            <a:spAutoFit/>
          </a:bodyPr>
          <a:lstStyle/>
          <a:p>
            <a:pPr algn="ctr"/>
            <a:r>
              <a:rPr lang="en-IE" sz="2400" b="1" dirty="0"/>
              <a:t>Snails</a:t>
            </a:r>
          </a:p>
          <a:p>
            <a:pPr marL="285750" indent="-285750">
              <a:spcBef>
                <a:spcPts val="600"/>
              </a:spcBef>
              <a:spcAft>
                <a:spcPts val="600"/>
              </a:spcAft>
              <a:buFont typeface="Arial" panose="020B0604020202020204" pitchFamily="34" charset="0"/>
              <a:buChar char="•"/>
            </a:pPr>
            <a:r>
              <a:rPr lang="en-IE" dirty="0"/>
              <a:t>Molluscs</a:t>
            </a:r>
          </a:p>
          <a:p>
            <a:pPr marL="285750" indent="-285750">
              <a:spcBef>
                <a:spcPts val="600"/>
              </a:spcBef>
              <a:spcAft>
                <a:spcPts val="600"/>
              </a:spcAft>
              <a:buFont typeface="Arial" panose="020B0604020202020204" pitchFamily="34" charset="0"/>
              <a:buChar char="•"/>
            </a:pPr>
            <a:r>
              <a:rPr lang="en-IE" dirty="0"/>
              <a:t>They are herbivores and are important as food for fish.</a:t>
            </a:r>
          </a:p>
          <a:p>
            <a:pPr marL="285750" indent="-285750">
              <a:spcBef>
                <a:spcPts val="600"/>
              </a:spcBef>
              <a:spcAft>
                <a:spcPts val="600"/>
              </a:spcAft>
              <a:buFont typeface="Arial" panose="020B0604020202020204" pitchFamily="34" charset="0"/>
              <a:buChar char="•"/>
            </a:pPr>
            <a:r>
              <a:rPr lang="en-IE" dirty="0"/>
              <a:t>Some types require clean water, while other types are less demanding</a:t>
            </a:r>
          </a:p>
        </p:txBody>
      </p:sp>
      <p:sp>
        <p:nvSpPr>
          <p:cNvPr id="13" name="TextBox 12">
            <a:extLst>
              <a:ext uri="{FF2B5EF4-FFF2-40B4-BE49-F238E27FC236}">
                <a16:creationId xmlns:a16="http://schemas.microsoft.com/office/drawing/2014/main" id="{1BF9A955-822C-4B59-AECB-8EA792EC850C}"/>
              </a:ext>
            </a:extLst>
          </p:cNvPr>
          <p:cNvSpPr txBox="1"/>
          <p:nvPr/>
        </p:nvSpPr>
        <p:spPr>
          <a:xfrm>
            <a:off x="142872" y="99235"/>
            <a:ext cx="4317785" cy="646331"/>
          </a:xfrm>
          <a:prstGeom prst="rect">
            <a:avLst/>
          </a:prstGeom>
          <a:noFill/>
        </p:spPr>
        <p:txBody>
          <a:bodyPr wrap="none" rtlCol="0">
            <a:spAutoFit/>
          </a:bodyPr>
          <a:lstStyle/>
          <a:p>
            <a:r>
              <a:rPr lang="en-IE" sz="3600" b="1" dirty="0">
                <a:solidFill>
                  <a:srgbClr val="FFC000"/>
                </a:solidFill>
              </a:rPr>
              <a:t>Polluted Water Fauna</a:t>
            </a:r>
          </a:p>
        </p:txBody>
      </p:sp>
      <p:sp>
        <p:nvSpPr>
          <p:cNvPr id="11" name="TextBox 10"/>
          <p:cNvSpPr txBox="1"/>
          <p:nvPr/>
        </p:nvSpPr>
        <p:spPr>
          <a:xfrm>
            <a:off x="3054097" y="5650992"/>
            <a:ext cx="5971032" cy="646331"/>
          </a:xfrm>
          <a:prstGeom prst="rect">
            <a:avLst/>
          </a:prstGeom>
          <a:noFill/>
        </p:spPr>
        <p:txBody>
          <a:bodyPr wrap="square" rtlCol="0">
            <a:spAutoFit/>
          </a:bodyPr>
          <a:lstStyle/>
          <a:p>
            <a:r>
              <a:rPr lang="en-IE" dirty="0"/>
              <a:t>If these are present </a:t>
            </a:r>
            <a:r>
              <a:rPr lang="en-IE" b="1" u="sng" dirty="0"/>
              <a:t>and</a:t>
            </a:r>
            <a:r>
              <a:rPr lang="en-IE" dirty="0"/>
              <a:t> the clean water fauna are reduced or absent, it means the water is polluted.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20304_171731.jpg"/>
          <p:cNvPicPr>
            <a:picLocks noChangeAspect="1"/>
          </p:cNvPicPr>
          <p:nvPr/>
        </p:nvPicPr>
        <p:blipFill>
          <a:blip r:embed="rId3" cstate="print"/>
          <a:srcRect l="40625" t="35278" r="27917" b="19444"/>
          <a:stretch>
            <a:fillRect/>
          </a:stretch>
        </p:blipFill>
        <p:spPr>
          <a:xfrm rot="10800000">
            <a:off x="304226" y="687573"/>
            <a:ext cx="3079053" cy="3323746"/>
          </a:xfrm>
          <a:prstGeom prst="rect">
            <a:avLst/>
          </a:prstGeom>
          <a:ln>
            <a:solidFill>
              <a:schemeClr val="tx1">
                <a:lumMod val="75000"/>
                <a:lumOff val="25000"/>
              </a:schemeClr>
            </a:solidFill>
          </a:ln>
        </p:spPr>
      </p:pic>
      <p:pic>
        <p:nvPicPr>
          <p:cNvPr id="3" name="Picture 4" descr="pb1032"/>
          <p:cNvPicPr>
            <a:picLocks noChangeAspect="1" noChangeArrowheads="1"/>
          </p:cNvPicPr>
          <p:nvPr/>
        </p:nvPicPr>
        <p:blipFill>
          <a:blip r:embed="rId4" cstate="print"/>
          <a:srcRect l="23756" t="22590" r="25629" b="20644"/>
          <a:stretch>
            <a:fillRect/>
          </a:stretch>
        </p:blipFill>
        <p:spPr>
          <a:xfrm>
            <a:off x="304225" y="4087340"/>
            <a:ext cx="3069911" cy="2514911"/>
          </a:xfrm>
          <a:prstGeom prst="rect">
            <a:avLst/>
          </a:prstGeom>
          <a:ln>
            <a:solidFill>
              <a:schemeClr val="tx1">
                <a:lumMod val="75000"/>
                <a:lumOff val="25000"/>
              </a:schemeClr>
            </a:solidFill>
          </a:ln>
        </p:spPr>
      </p:pic>
      <p:sp>
        <p:nvSpPr>
          <p:cNvPr id="4" name="TextBox 3"/>
          <p:cNvSpPr txBox="1"/>
          <p:nvPr/>
        </p:nvSpPr>
        <p:spPr>
          <a:xfrm>
            <a:off x="3374136" y="757351"/>
            <a:ext cx="5200458" cy="2923877"/>
          </a:xfrm>
          <a:prstGeom prst="rect">
            <a:avLst/>
          </a:prstGeom>
          <a:noFill/>
        </p:spPr>
        <p:txBody>
          <a:bodyPr wrap="square" rtlCol="0">
            <a:spAutoFit/>
          </a:bodyPr>
          <a:lstStyle/>
          <a:p>
            <a:pPr algn="ctr"/>
            <a:r>
              <a:rPr lang="en-IE" sz="2400" b="1" dirty="0"/>
              <a:t>Water Louse </a:t>
            </a:r>
            <a:r>
              <a:rPr lang="en-IE" dirty="0"/>
              <a:t>(</a:t>
            </a:r>
            <a:r>
              <a:rPr lang="en-IE" i="1" dirty="0"/>
              <a:t>Asellus</a:t>
            </a:r>
            <a:r>
              <a:rPr lang="en-IE" dirty="0"/>
              <a:t>)</a:t>
            </a:r>
          </a:p>
          <a:p>
            <a:pPr marL="342900" indent="-342900">
              <a:spcBef>
                <a:spcPts val="600"/>
              </a:spcBef>
              <a:buFont typeface="Arial" panose="020B0604020202020204" pitchFamily="34" charset="0"/>
              <a:buChar char="•"/>
            </a:pPr>
            <a:r>
              <a:rPr lang="en-IE" sz="2000" dirty="0"/>
              <a:t>Crustacean </a:t>
            </a:r>
          </a:p>
          <a:p>
            <a:pPr marL="342900" indent="-342900">
              <a:spcBef>
                <a:spcPts val="600"/>
              </a:spcBef>
              <a:buFont typeface="Arial" panose="020B0604020202020204" pitchFamily="34" charset="0"/>
              <a:buChar char="•"/>
            </a:pPr>
            <a:r>
              <a:rPr lang="en-IE" sz="2000" dirty="0"/>
              <a:t>Are an aquatic type of woodlouse </a:t>
            </a:r>
          </a:p>
          <a:p>
            <a:pPr marL="342900" indent="-342900">
              <a:spcBef>
                <a:spcPts val="600"/>
              </a:spcBef>
              <a:buFont typeface="Arial" panose="020B0604020202020204" pitchFamily="34" charset="0"/>
              <a:buChar char="•"/>
            </a:pPr>
            <a:r>
              <a:rPr lang="en-IE" sz="2000" dirty="0"/>
              <a:t>They are scavengers and can tolerate the very low oxygen levels found in polluted rivers and lakes .  </a:t>
            </a:r>
          </a:p>
          <a:p>
            <a:pPr marL="342900" indent="-342900">
              <a:spcBef>
                <a:spcPts val="600"/>
              </a:spcBef>
              <a:buFont typeface="Arial" panose="020B0604020202020204" pitchFamily="34" charset="0"/>
              <a:buChar char="•"/>
            </a:pPr>
            <a:r>
              <a:rPr lang="en-IE" sz="2000" dirty="0"/>
              <a:t>If you find a lot them, you know the water is polluted.</a:t>
            </a:r>
          </a:p>
        </p:txBody>
      </p:sp>
      <p:sp>
        <p:nvSpPr>
          <p:cNvPr id="5" name="TextBox 4"/>
          <p:cNvSpPr txBox="1"/>
          <p:nvPr/>
        </p:nvSpPr>
        <p:spPr>
          <a:xfrm>
            <a:off x="3383279" y="3936097"/>
            <a:ext cx="5370383" cy="2785378"/>
          </a:xfrm>
          <a:prstGeom prst="rect">
            <a:avLst/>
          </a:prstGeom>
          <a:noFill/>
        </p:spPr>
        <p:txBody>
          <a:bodyPr wrap="square" rtlCol="0">
            <a:spAutoFit/>
          </a:bodyPr>
          <a:lstStyle/>
          <a:p>
            <a:pPr algn="ctr"/>
            <a:r>
              <a:rPr lang="en-IE" sz="2400" b="1" dirty="0"/>
              <a:t>Bloodworm or chironomid</a:t>
            </a:r>
          </a:p>
          <a:p>
            <a:pPr marL="285750" indent="-285750">
              <a:spcBef>
                <a:spcPts val="600"/>
              </a:spcBef>
              <a:buFont typeface="Arial" panose="020B0604020202020204" pitchFamily="34" charset="0"/>
              <a:buChar char="•"/>
            </a:pPr>
            <a:r>
              <a:rPr lang="en-IE" dirty="0"/>
              <a:t>These are not worms but are the larvae of an insect. </a:t>
            </a:r>
          </a:p>
          <a:p>
            <a:pPr marL="285750" indent="-285750">
              <a:spcBef>
                <a:spcPts val="600"/>
              </a:spcBef>
              <a:buFont typeface="Arial" panose="020B0604020202020204" pitchFamily="34" charset="0"/>
              <a:buChar char="•"/>
            </a:pPr>
            <a:r>
              <a:rPr lang="en-IE" dirty="0"/>
              <a:t>Hatch into a small fly, like a mosquito.</a:t>
            </a:r>
          </a:p>
          <a:p>
            <a:pPr marL="285750" indent="-285750">
              <a:spcBef>
                <a:spcPts val="600"/>
              </a:spcBef>
              <a:buFont typeface="Arial" panose="020B0604020202020204" pitchFamily="34" charset="0"/>
              <a:buChar char="•"/>
            </a:pPr>
            <a:r>
              <a:rPr lang="en-IE" dirty="0"/>
              <a:t>Red because they contain haemoglobin (usually not found in insects).  This allows them to live in water that has very little oxygen. </a:t>
            </a:r>
          </a:p>
          <a:p>
            <a:pPr marL="285750" indent="-285750">
              <a:spcBef>
                <a:spcPts val="600"/>
              </a:spcBef>
              <a:buFont typeface="Arial" panose="020B0604020202020204" pitchFamily="34" charset="0"/>
              <a:buChar char="•"/>
            </a:pPr>
            <a:r>
              <a:rPr lang="en-IE" dirty="0"/>
              <a:t>If you find a lot them, you know the water is polluted.</a:t>
            </a:r>
          </a:p>
        </p:txBody>
      </p:sp>
      <p:sp>
        <p:nvSpPr>
          <p:cNvPr id="6" name="Slide Number Placeholder 5"/>
          <p:cNvSpPr>
            <a:spLocks noGrp="1"/>
          </p:cNvSpPr>
          <p:nvPr>
            <p:ph type="sldNum" sz="quarter" idx="12"/>
          </p:nvPr>
        </p:nvSpPr>
        <p:spPr/>
        <p:txBody>
          <a:bodyPr/>
          <a:lstStyle/>
          <a:p>
            <a:fld id="{4F009550-A74E-46D5-A83D-CC5F6115D522}" type="slidenum">
              <a:rPr lang="en-IE" smtClean="0"/>
              <a:pPr/>
              <a:t>8</a:t>
            </a:fld>
            <a:endParaRPr lang="en-IE" dirty="0"/>
          </a:p>
        </p:txBody>
      </p:sp>
      <p:sp>
        <p:nvSpPr>
          <p:cNvPr id="10" name="TextBox 9">
            <a:extLst>
              <a:ext uri="{FF2B5EF4-FFF2-40B4-BE49-F238E27FC236}">
                <a16:creationId xmlns:a16="http://schemas.microsoft.com/office/drawing/2014/main" id="{80DA85B7-D3CF-4BF9-B0A4-8D5AE5B20014}"/>
              </a:ext>
            </a:extLst>
          </p:cNvPr>
          <p:cNvSpPr txBox="1"/>
          <p:nvPr/>
        </p:nvSpPr>
        <p:spPr>
          <a:xfrm>
            <a:off x="134562" y="-16415"/>
            <a:ext cx="4317785" cy="646331"/>
          </a:xfrm>
          <a:prstGeom prst="rect">
            <a:avLst/>
          </a:prstGeom>
          <a:noFill/>
        </p:spPr>
        <p:txBody>
          <a:bodyPr wrap="none" rtlCol="0">
            <a:spAutoFit/>
          </a:bodyPr>
          <a:lstStyle/>
          <a:p>
            <a:r>
              <a:rPr lang="en-IE" sz="3600" b="1" dirty="0">
                <a:solidFill>
                  <a:srgbClr val="FFC000"/>
                </a:solidFill>
              </a:rPr>
              <a:t>Polluted Water Fauna</a:t>
            </a:r>
          </a:p>
        </p:txBody>
      </p:sp>
      <p:sp>
        <p:nvSpPr>
          <p:cNvPr id="8" name="TextBox 7">
            <a:extLst>
              <a:ext uri="{FF2B5EF4-FFF2-40B4-BE49-F238E27FC236}">
                <a16:creationId xmlns:a16="http://schemas.microsoft.com/office/drawing/2014/main" id="{2F46FD20-8CEC-422F-BBD1-7C2D8941BB22}"/>
              </a:ext>
            </a:extLst>
          </p:cNvPr>
          <p:cNvSpPr txBox="1"/>
          <p:nvPr/>
        </p:nvSpPr>
        <p:spPr>
          <a:xfrm>
            <a:off x="6910379" y="6394718"/>
            <a:ext cx="1419242" cy="400110"/>
          </a:xfrm>
          <a:prstGeom prst="rect">
            <a:avLst/>
          </a:prstGeom>
          <a:solidFill>
            <a:schemeClr val="bg1">
              <a:lumMod val="85000"/>
            </a:schemeClr>
          </a:solidFill>
          <a:ln>
            <a:solidFill>
              <a:schemeClr val="tx1">
                <a:lumMod val="85000"/>
                <a:lumOff val="15000"/>
              </a:schemeClr>
            </a:solidFill>
          </a:ln>
        </p:spPr>
        <p:txBody>
          <a:bodyPr wrap="square" rtlCol="0">
            <a:spAutoFit/>
          </a:bodyPr>
          <a:lstStyle/>
          <a:p>
            <a:pPr algn="ctr"/>
            <a:r>
              <a:rPr lang="en-IE" sz="2000" b="1" dirty="0"/>
              <a:t>Task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4350735"/>
              </p:ext>
            </p:extLst>
          </p:nvPr>
        </p:nvGraphicFramePr>
        <p:xfrm>
          <a:off x="145575" y="4179750"/>
          <a:ext cx="3006725" cy="2538606"/>
        </p:xfrm>
        <a:graphic>
          <a:graphicData uri="http://schemas.openxmlformats.org/drawingml/2006/table">
            <a:tbl>
              <a:tblPr/>
              <a:tblGrid>
                <a:gridCol w="1014317">
                  <a:extLst>
                    <a:ext uri="{9D8B030D-6E8A-4147-A177-3AD203B41FA5}">
                      <a16:colId xmlns:a16="http://schemas.microsoft.com/office/drawing/2014/main" val="20000"/>
                    </a:ext>
                  </a:extLst>
                </a:gridCol>
                <a:gridCol w="1992408">
                  <a:extLst>
                    <a:ext uri="{9D8B030D-6E8A-4147-A177-3AD203B41FA5}">
                      <a16:colId xmlns:a16="http://schemas.microsoft.com/office/drawing/2014/main" val="20001"/>
                    </a:ext>
                  </a:extLst>
                </a:gridCol>
              </a:tblGrid>
              <a:tr h="362141">
                <a:tc>
                  <a:txBody>
                    <a:bodyPr/>
                    <a:lstStyle/>
                    <a:p>
                      <a:pPr algn="l">
                        <a:lnSpc>
                          <a:spcPct val="150000"/>
                        </a:lnSpc>
                        <a:spcAft>
                          <a:spcPts val="0"/>
                        </a:spcAft>
                      </a:pPr>
                      <a:r>
                        <a:rPr lang="en-IE" sz="1600" b="1" dirty="0">
                          <a:latin typeface="Calibri"/>
                          <a:ea typeface="Calibri"/>
                          <a:cs typeface="Times New Roman"/>
                        </a:rPr>
                        <a:t>Q Value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150000"/>
                        </a:lnSpc>
                        <a:spcAft>
                          <a:spcPts val="0"/>
                        </a:spcAft>
                      </a:pPr>
                      <a:r>
                        <a:rPr lang="en-IE" sz="1600" b="1" dirty="0">
                          <a:latin typeface="Calibri"/>
                          <a:ea typeface="Calibri"/>
                          <a:cs typeface="Times New Roman"/>
                        </a:rPr>
                        <a:t>Water Quality</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extLst>
                  <a:ext uri="{0D108BD9-81ED-4DB2-BD59-A6C34878D82A}">
                    <a16:rowId xmlns:a16="http://schemas.microsoft.com/office/drawing/2014/main" val="10000"/>
                  </a:ext>
                </a:extLst>
              </a:tr>
              <a:tr h="435293">
                <a:tc>
                  <a:txBody>
                    <a:bodyPr/>
                    <a:lstStyle/>
                    <a:p>
                      <a:pPr algn="l">
                        <a:lnSpc>
                          <a:spcPct val="150000"/>
                        </a:lnSpc>
                        <a:spcAft>
                          <a:spcPts val="0"/>
                        </a:spcAft>
                      </a:pPr>
                      <a:r>
                        <a:rPr lang="en-IE" sz="1600" dirty="0">
                          <a:latin typeface="Calibri"/>
                          <a:ea typeface="Calibri"/>
                          <a:cs typeface="Times New Roman"/>
                        </a:rPr>
                        <a:t>Q5, Q4-5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en-IE" sz="1600" dirty="0">
                          <a:latin typeface="Calibri"/>
                          <a:ea typeface="Calibri"/>
                          <a:cs typeface="Times New Roman"/>
                        </a:rPr>
                        <a:t>Unpolluted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35293">
                <a:tc>
                  <a:txBody>
                    <a:bodyPr/>
                    <a:lstStyle/>
                    <a:p>
                      <a:pPr algn="l">
                        <a:lnSpc>
                          <a:spcPct val="150000"/>
                        </a:lnSpc>
                        <a:spcAft>
                          <a:spcPts val="0"/>
                        </a:spcAft>
                      </a:pPr>
                      <a:r>
                        <a:rPr lang="en-IE" sz="1600" dirty="0">
                          <a:latin typeface="Calibri"/>
                          <a:ea typeface="Calibri"/>
                          <a:cs typeface="Times New Roman"/>
                        </a:rPr>
                        <a:t>Q4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tc>
                  <a:txBody>
                    <a:bodyPr/>
                    <a:lstStyle/>
                    <a:p>
                      <a:pPr algn="ctr">
                        <a:lnSpc>
                          <a:spcPct val="150000"/>
                        </a:lnSpc>
                        <a:spcAft>
                          <a:spcPts val="0"/>
                        </a:spcAft>
                      </a:pPr>
                      <a:r>
                        <a:rPr lang="en-IE" sz="1600" dirty="0">
                          <a:latin typeface="Calibri"/>
                          <a:ea typeface="Calibri"/>
                          <a:cs typeface="Times New Roman"/>
                        </a:rPr>
                        <a:t>Unpolluted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435293">
                <a:tc>
                  <a:txBody>
                    <a:bodyPr/>
                    <a:lstStyle/>
                    <a:p>
                      <a:pPr algn="l">
                        <a:lnSpc>
                          <a:spcPct val="150000"/>
                        </a:lnSpc>
                        <a:spcAft>
                          <a:spcPts val="0"/>
                        </a:spcAft>
                      </a:pPr>
                      <a:r>
                        <a:rPr lang="en-IE" sz="1600">
                          <a:latin typeface="Calibri"/>
                          <a:ea typeface="Calibri"/>
                          <a:cs typeface="Times New Roman"/>
                        </a:rPr>
                        <a:t>Q3-4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IE" sz="1600" dirty="0">
                          <a:latin typeface="Calibri"/>
                          <a:ea typeface="Calibri"/>
                          <a:cs typeface="Times New Roman"/>
                        </a:rPr>
                        <a:t>Slightly 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35293">
                <a:tc>
                  <a:txBody>
                    <a:bodyPr/>
                    <a:lstStyle/>
                    <a:p>
                      <a:pPr algn="l">
                        <a:lnSpc>
                          <a:spcPct val="150000"/>
                        </a:lnSpc>
                        <a:spcAft>
                          <a:spcPts val="0"/>
                        </a:spcAft>
                      </a:pPr>
                      <a:r>
                        <a:rPr lang="en-IE" sz="1600">
                          <a:latin typeface="Calibri"/>
                          <a:ea typeface="Calibri"/>
                          <a:cs typeface="Times New Roman"/>
                        </a:rPr>
                        <a:t>Q3, Q2-3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tc>
                  <a:txBody>
                    <a:bodyPr/>
                    <a:lstStyle/>
                    <a:p>
                      <a:pPr algn="ctr">
                        <a:lnSpc>
                          <a:spcPct val="150000"/>
                        </a:lnSpc>
                        <a:spcAft>
                          <a:spcPts val="0"/>
                        </a:spcAft>
                      </a:pPr>
                      <a:r>
                        <a:rPr lang="en-IE" sz="1600" dirty="0">
                          <a:latin typeface="Calibri"/>
                          <a:ea typeface="Calibri"/>
                          <a:cs typeface="Times New Roman"/>
                        </a:rPr>
                        <a:t>Moderately 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35293">
                <a:tc>
                  <a:txBody>
                    <a:bodyPr/>
                    <a:lstStyle/>
                    <a:p>
                      <a:pPr algn="l">
                        <a:lnSpc>
                          <a:spcPct val="150000"/>
                        </a:lnSpc>
                        <a:spcAft>
                          <a:spcPts val="0"/>
                        </a:spcAft>
                      </a:pPr>
                      <a:r>
                        <a:rPr lang="en-IE" sz="1600">
                          <a:latin typeface="Calibri"/>
                          <a:ea typeface="Calibri"/>
                          <a:cs typeface="Times New Roman"/>
                        </a:rPr>
                        <a:t>Q2,Q1-2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50000"/>
                        </a:lnSpc>
                        <a:spcAft>
                          <a:spcPts val="0"/>
                        </a:spcAft>
                      </a:pPr>
                      <a:r>
                        <a:rPr lang="en-IE" sz="1600" dirty="0">
                          <a:latin typeface="Calibri"/>
                          <a:ea typeface="Calibri"/>
                          <a:cs typeface="Times New Roman"/>
                        </a:rPr>
                        <a:t>Seriously Polluted</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bl>
          </a:graphicData>
        </a:graphic>
      </p:graphicFrame>
      <p:sp>
        <p:nvSpPr>
          <p:cNvPr id="5" name="Slide Number Placeholder 4"/>
          <p:cNvSpPr>
            <a:spLocks noGrp="1"/>
          </p:cNvSpPr>
          <p:nvPr>
            <p:ph type="sldNum" sz="quarter" idx="12"/>
          </p:nvPr>
        </p:nvSpPr>
        <p:spPr/>
        <p:txBody>
          <a:bodyPr/>
          <a:lstStyle/>
          <a:p>
            <a:fld id="{4F009550-A74E-46D5-A83D-CC5F6115D522}" type="slidenum">
              <a:rPr lang="en-IE" smtClean="0"/>
              <a:pPr/>
              <a:t>9</a:t>
            </a:fld>
            <a:endParaRPr lang="en-IE"/>
          </a:p>
        </p:txBody>
      </p:sp>
      <p:grpSp>
        <p:nvGrpSpPr>
          <p:cNvPr id="38" name="Group 37"/>
          <p:cNvGrpSpPr/>
          <p:nvPr/>
        </p:nvGrpSpPr>
        <p:grpSpPr>
          <a:xfrm>
            <a:off x="3263902" y="128891"/>
            <a:ext cx="5776410" cy="6539229"/>
            <a:chOff x="2809875" y="361950"/>
            <a:chExt cx="5353050" cy="5895976"/>
          </a:xfrm>
        </p:grpSpPr>
        <p:grpSp>
          <p:nvGrpSpPr>
            <p:cNvPr id="13" name="Group 12"/>
            <p:cNvGrpSpPr/>
            <p:nvPr/>
          </p:nvGrpSpPr>
          <p:grpSpPr>
            <a:xfrm>
              <a:off x="2809875" y="361950"/>
              <a:ext cx="5353050" cy="5895976"/>
              <a:chOff x="5324475" y="561975"/>
              <a:chExt cx="2695575" cy="3895725"/>
            </a:xfrm>
          </p:grpSpPr>
          <p:sp>
            <p:nvSpPr>
              <p:cNvPr id="8" name="Rectangle 7"/>
              <p:cNvSpPr/>
              <p:nvPr/>
            </p:nvSpPr>
            <p:spPr>
              <a:xfrm>
                <a:off x="5324475" y="561975"/>
                <a:ext cx="552450" cy="38957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5867400" y="561975"/>
                <a:ext cx="552450" cy="3895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6410325" y="561975"/>
                <a:ext cx="552450" cy="3895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6943725" y="561975"/>
                <a:ext cx="552450" cy="38957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7467600" y="561975"/>
                <a:ext cx="552450" cy="38957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2" name="Group 31"/>
            <p:cNvGrpSpPr/>
            <p:nvPr/>
          </p:nvGrpSpPr>
          <p:grpSpPr>
            <a:xfrm>
              <a:off x="3034416" y="3734540"/>
              <a:ext cx="4445906" cy="633413"/>
              <a:chOff x="3067397" y="3591665"/>
              <a:chExt cx="4015334" cy="633413"/>
            </a:xfrm>
          </p:grpSpPr>
          <p:sp>
            <p:nvSpPr>
              <p:cNvPr id="30" name="Oval 29"/>
              <p:cNvSpPr/>
              <p:nvPr/>
            </p:nvSpPr>
            <p:spPr>
              <a:xfrm>
                <a:off x="3067397" y="3591665"/>
                <a:ext cx="4015334" cy="633413"/>
              </a:xfrm>
              <a:prstGeom prst="ellipse">
                <a:avLst/>
              </a:prstGeom>
              <a:solidFill>
                <a:srgbClr val="EF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p:cNvSpPr txBox="1"/>
              <p:nvPr/>
            </p:nvSpPr>
            <p:spPr>
              <a:xfrm>
                <a:off x="4777681" y="3744064"/>
                <a:ext cx="718466" cy="369332"/>
              </a:xfrm>
              <a:prstGeom prst="rect">
                <a:avLst/>
              </a:prstGeom>
              <a:noFill/>
            </p:spPr>
            <p:txBody>
              <a:bodyPr wrap="none" rtlCol="0">
                <a:spAutoFit/>
              </a:bodyPr>
              <a:lstStyle/>
              <a:p>
                <a:r>
                  <a:rPr lang="en-IE" dirty="0"/>
                  <a:t>Snails</a:t>
                </a:r>
              </a:p>
            </p:txBody>
          </p:sp>
        </p:grpSp>
      </p:grpSp>
      <p:sp>
        <p:nvSpPr>
          <p:cNvPr id="49" name="TextBox 48"/>
          <p:cNvSpPr txBox="1"/>
          <p:nvPr/>
        </p:nvSpPr>
        <p:spPr>
          <a:xfrm>
            <a:off x="114879" y="1474580"/>
            <a:ext cx="3050052" cy="2554545"/>
          </a:xfrm>
          <a:prstGeom prst="rect">
            <a:avLst/>
          </a:prstGeom>
          <a:solidFill>
            <a:schemeClr val="bg1"/>
          </a:solidFill>
        </p:spPr>
        <p:txBody>
          <a:bodyPr wrap="square" rtlCol="0">
            <a:spAutoFit/>
          </a:bodyPr>
          <a:lstStyle/>
          <a:p>
            <a:r>
              <a:rPr lang="en-IE" sz="2000" dirty="0"/>
              <a:t>The EPA and County Council scientists use a method based on the kinds of invertebrates present in a river to determine the water quality.  </a:t>
            </a:r>
          </a:p>
          <a:p>
            <a:r>
              <a:rPr lang="en-IE" sz="2000" dirty="0"/>
              <a:t>This is called the Quality Rating or ‘</a:t>
            </a:r>
            <a:r>
              <a:rPr lang="en-IE" sz="2000" b="1" dirty="0"/>
              <a:t>Q System</a:t>
            </a:r>
            <a:r>
              <a:rPr lang="en-IE" sz="2000" dirty="0"/>
              <a:t>’</a:t>
            </a:r>
          </a:p>
        </p:txBody>
      </p:sp>
      <p:pic>
        <p:nvPicPr>
          <p:cNvPr id="3" name="Picture 2" descr="Icon&#10;&#10;Description automatically generated with low confidence">
            <a:extLst>
              <a:ext uri="{FF2B5EF4-FFF2-40B4-BE49-F238E27FC236}">
                <a16:creationId xmlns:a16="http://schemas.microsoft.com/office/drawing/2014/main" id="{B6AE73CA-B1C7-4818-827C-20BC36A7B5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648448" y="-82058"/>
            <a:ext cx="611870" cy="1922034"/>
          </a:xfrm>
          <a:prstGeom prst="rect">
            <a:avLst/>
          </a:prstGeom>
        </p:spPr>
      </p:pic>
      <p:sp>
        <p:nvSpPr>
          <p:cNvPr id="6" name="TextBox 5">
            <a:extLst>
              <a:ext uri="{FF2B5EF4-FFF2-40B4-BE49-F238E27FC236}">
                <a16:creationId xmlns:a16="http://schemas.microsoft.com/office/drawing/2014/main" id="{07C6FF83-EAE3-4AD5-9C7E-1CF59061604F}"/>
              </a:ext>
            </a:extLst>
          </p:cNvPr>
          <p:cNvSpPr txBox="1"/>
          <p:nvPr/>
        </p:nvSpPr>
        <p:spPr>
          <a:xfrm>
            <a:off x="7657954" y="693642"/>
            <a:ext cx="1104725" cy="369332"/>
          </a:xfrm>
          <a:prstGeom prst="rect">
            <a:avLst/>
          </a:prstGeom>
          <a:noFill/>
        </p:spPr>
        <p:txBody>
          <a:bodyPr wrap="square" rtlCol="0">
            <a:spAutoFit/>
          </a:bodyPr>
          <a:lstStyle/>
          <a:p>
            <a:r>
              <a:rPr lang="en-IE" dirty="0"/>
              <a:t>Stoneflies</a:t>
            </a:r>
          </a:p>
        </p:txBody>
      </p:sp>
      <p:pic>
        <p:nvPicPr>
          <p:cNvPr id="26" name="Picture 25" descr="Shape&#10;&#10;Description automatically generated with medium confidence">
            <a:extLst>
              <a:ext uri="{FF2B5EF4-FFF2-40B4-BE49-F238E27FC236}">
                <a16:creationId xmlns:a16="http://schemas.microsoft.com/office/drawing/2014/main" id="{2345BCFD-DB87-416F-A560-98C6CD78D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6458" y="-30830"/>
            <a:ext cx="788756" cy="3449427"/>
          </a:xfrm>
          <a:prstGeom prst="rect">
            <a:avLst/>
          </a:prstGeom>
        </p:spPr>
      </p:pic>
      <p:sp>
        <p:nvSpPr>
          <p:cNvPr id="51" name="TextBox 50">
            <a:extLst>
              <a:ext uri="{FF2B5EF4-FFF2-40B4-BE49-F238E27FC236}">
                <a16:creationId xmlns:a16="http://schemas.microsoft.com/office/drawing/2014/main" id="{5388752A-6BBA-46A0-B3A1-158731222E13}"/>
              </a:ext>
            </a:extLst>
          </p:cNvPr>
          <p:cNvSpPr txBox="1"/>
          <p:nvPr/>
        </p:nvSpPr>
        <p:spPr>
          <a:xfrm>
            <a:off x="7025753" y="1519102"/>
            <a:ext cx="1661047" cy="369332"/>
          </a:xfrm>
          <a:prstGeom prst="rect">
            <a:avLst/>
          </a:prstGeom>
          <a:noFill/>
        </p:spPr>
        <p:txBody>
          <a:bodyPr wrap="square" rtlCol="0">
            <a:spAutoFit/>
          </a:bodyPr>
          <a:lstStyle/>
          <a:p>
            <a:r>
              <a:rPr lang="en-IE" dirty="0"/>
              <a:t>Mayflies</a:t>
            </a:r>
          </a:p>
        </p:txBody>
      </p:sp>
      <p:pic>
        <p:nvPicPr>
          <p:cNvPr id="52" name="Picture 51" descr="Shape&#10;&#10;Description automatically generated with medium confidence">
            <a:extLst>
              <a:ext uri="{FF2B5EF4-FFF2-40B4-BE49-F238E27FC236}">
                <a16:creationId xmlns:a16="http://schemas.microsoft.com/office/drawing/2014/main" id="{98EEEF68-66A7-4CE0-A2B8-05CA43FE4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30799" y="325704"/>
            <a:ext cx="788755" cy="4444852"/>
          </a:xfrm>
          <a:prstGeom prst="rect">
            <a:avLst/>
          </a:prstGeom>
        </p:spPr>
      </p:pic>
      <p:sp>
        <p:nvSpPr>
          <p:cNvPr id="53" name="TextBox 52">
            <a:extLst>
              <a:ext uri="{FF2B5EF4-FFF2-40B4-BE49-F238E27FC236}">
                <a16:creationId xmlns:a16="http://schemas.microsoft.com/office/drawing/2014/main" id="{22B59DFE-4171-4074-AF44-B3C790811A31}"/>
              </a:ext>
            </a:extLst>
          </p:cNvPr>
          <p:cNvSpPr txBox="1"/>
          <p:nvPr/>
        </p:nvSpPr>
        <p:spPr>
          <a:xfrm>
            <a:off x="6533195" y="2363464"/>
            <a:ext cx="1661047" cy="369332"/>
          </a:xfrm>
          <a:prstGeom prst="rect">
            <a:avLst/>
          </a:prstGeom>
          <a:noFill/>
        </p:spPr>
        <p:txBody>
          <a:bodyPr wrap="square" rtlCol="0">
            <a:spAutoFit/>
          </a:bodyPr>
          <a:lstStyle/>
          <a:p>
            <a:r>
              <a:rPr lang="en-IE" dirty="0"/>
              <a:t>Caddisflies</a:t>
            </a:r>
          </a:p>
        </p:txBody>
      </p:sp>
      <p:pic>
        <p:nvPicPr>
          <p:cNvPr id="54" name="Picture 53" descr="Shape&#10;&#10;Description automatically generated with medium confidence">
            <a:extLst>
              <a:ext uri="{FF2B5EF4-FFF2-40B4-BE49-F238E27FC236}">
                <a16:creationId xmlns:a16="http://schemas.microsoft.com/office/drawing/2014/main" id="{45C98B0C-42D9-4575-87AA-6D15091B1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16633" y="1284732"/>
            <a:ext cx="788755" cy="4288536"/>
          </a:xfrm>
          <a:prstGeom prst="rect">
            <a:avLst/>
          </a:prstGeom>
        </p:spPr>
      </p:pic>
      <p:sp>
        <p:nvSpPr>
          <p:cNvPr id="55" name="TextBox 54">
            <a:extLst>
              <a:ext uri="{FF2B5EF4-FFF2-40B4-BE49-F238E27FC236}">
                <a16:creationId xmlns:a16="http://schemas.microsoft.com/office/drawing/2014/main" id="{2B1F6991-0209-4B9F-9C6E-C5AEA647F478}"/>
              </a:ext>
            </a:extLst>
          </p:cNvPr>
          <p:cNvSpPr txBox="1"/>
          <p:nvPr/>
        </p:nvSpPr>
        <p:spPr>
          <a:xfrm>
            <a:off x="5389791" y="3219800"/>
            <a:ext cx="2020053" cy="369332"/>
          </a:xfrm>
          <a:prstGeom prst="rect">
            <a:avLst/>
          </a:prstGeom>
          <a:noFill/>
        </p:spPr>
        <p:txBody>
          <a:bodyPr wrap="square" rtlCol="0">
            <a:spAutoFit/>
          </a:bodyPr>
          <a:lstStyle/>
          <a:p>
            <a:r>
              <a:rPr lang="en-IE" dirty="0"/>
              <a:t>Freshwater Shrimp</a:t>
            </a:r>
          </a:p>
        </p:txBody>
      </p:sp>
      <p:pic>
        <p:nvPicPr>
          <p:cNvPr id="56" name="Picture 55" descr="Shape&#10;&#10;Description automatically generated with medium confidence">
            <a:extLst>
              <a:ext uri="{FF2B5EF4-FFF2-40B4-BE49-F238E27FC236}">
                <a16:creationId xmlns:a16="http://schemas.microsoft.com/office/drawing/2014/main" id="{FE127856-48BE-41A2-9E04-738BD86728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557793" y="3293755"/>
            <a:ext cx="742315" cy="3208489"/>
          </a:xfrm>
          <a:prstGeom prst="rect">
            <a:avLst/>
          </a:prstGeom>
        </p:spPr>
      </p:pic>
      <p:sp>
        <p:nvSpPr>
          <p:cNvPr id="57" name="TextBox 56">
            <a:extLst>
              <a:ext uri="{FF2B5EF4-FFF2-40B4-BE49-F238E27FC236}">
                <a16:creationId xmlns:a16="http://schemas.microsoft.com/office/drawing/2014/main" id="{8AD8FE3F-38AD-4068-B796-F9B4F5C3E711}"/>
              </a:ext>
            </a:extLst>
          </p:cNvPr>
          <p:cNvSpPr txBox="1"/>
          <p:nvPr/>
        </p:nvSpPr>
        <p:spPr>
          <a:xfrm>
            <a:off x="3698384" y="4695619"/>
            <a:ext cx="1597587" cy="369332"/>
          </a:xfrm>
          <a:prstGeom prst="rect">
            <a:avLst/>
          </a:prstGeom>
          <a:noFill/>
        </p:spPr>
        <p:txBody>
          <a:bodyPr wrap="square" rtlCol="0">
            <a:spAutoFit/>
          </a:bodyPr>
          <a:lstStyle/>
          <a:p>
            <a:r>
              <a:rPr lang="en-IE" dirty="0"/>
              <a:t>Water louse</a:t>
            </a:r>
          </a:p>
        </p:txBody>
      </p:sp>
      <p:pic>
        <p:nvPicPr>
          <p:cNvPr id="58" name="Picture 57" descr="Shape&#10;&#10;Description automatically generated with medium confidence">
            <a:extLst>
              <a:ext uri="{FF2B5EF4-FFF2-40B4-BE49-F238E27FC236}">
                <a16:creationId xmlns:a16="http://schemas.microsoft.com/office/drawing/2014/main" id="{97BE0108-A731-4E76-BA93-ED30B7F6C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528277" y="4030417"/>
            <a:ext cx="742315" cy="3271067"/>
          </a:xfrm>
          <a:prstGeom prst="rect">
            <a:avLst/>
          </a:prstGeom>
        </p:spPr>
      </p:pic>
      <p:sp>
        <p:nvSpPr>
          <p:cNvPr id="59" name="TextBox 58">
            <a:extLst>
              <a:ext uri="{FF2B5EF4-FFF2-40B4-BE49-F238E27FC236}">
                <a16:creationId xmlns:a16="http://schemas.microsoft.com/office/drawing/2014/main" id="{A5954310-5DBA-49B0-ACA3-438ADFBB442C}"/>
              </a:ext>
            </a:extLst>
          </p:cNvPr>
          <p:cNvSpPr txBox="1"/>
          <p:nvPr/>
        </p:nvSpPr>
        <p:spPr>
          <a:xfrm>
            <a:off x="3603013" y="5507595"/>
            <a:ext cx="1597587" cy="369332"/>
          </a:xfrm>
          <a:prstGeom prst="rect">
            <a:avLst/>
          </a:prstGeom>
          <a:noFill/>
        </p:spPr>
        <p:txBody>
          <a:bodyPr wrap="square" rtlCol="0">
            <a:spAutoFit/>
          </a:bodyPr>
          <a:lstStyle/>
          <a:p>
            <a:r>
              <a:rPr lang="en-IE" dirty="0"/>
              <a:t>Bloodworms</a:t>
            </a:r>
          </a:p>
        </p:txBody>
      </p:sp>
      <p:sp>
        <p:nvSpPr>
          <p:cNvPr id="29" name="TextBox 28">
            <a:extLst>
              <a:ext uri="{FF2B5EF4-FFF2-40B4-BE49-F238E27FC236}">
                <a16:creationId xmlns:a16="http://schemas.microsoft.com/office/drawing/2014/main" id="{49A1C299-0A86-4732-89CC-4FFF3CD5A777}"/>
              </a:ext>
            </a:extLst>
          </p:cNvPr>
          <p:cNvSpPr txBox="1"/>
          <p:nvPr/>
        </p:nvSpPr>
        <p:spPr>
          <a:xfrm>
            <a:off x="0" y="139644"/>
            <a:ext cx="3238501" cy="1200329"/>
          </a:xfrm>
          <a:prstGeom prst="rect">
            <a:avLst/>
          </a:prstGeom>
          <a:noFill/>
        </p:spPr>
        <p:txBody>
          <a:bodyPr wrap="square" rtlCol="0">
            <a:spAutoFit/>
          </a:bodyPr>
          <a:lstStyle/>
          <a:p>
            <a:r>
              <a:rPr lang="en-IE" sz="2400" b="1" dirty="0">
                <a:solidFill>
                  <a:schemeClr val="tx2"/>
                </a:solidFill>
              </a:rPr>
              <a:t>Using invertebrates </a:t>
            </a:r>
          </a:p>
          <a:p>
            <a:r>
              <a:rPr lang="en-IE" sz="2400" b="1" dirty="0">
                <a:solidFill>
                  <a:schemeClr val="tx2"/>
                </a:solidFill>
              </a:rPr>
              <a:t>to determine water quality</a:t>
            </a:r>
            <a:endParaRPr lang="en-IE" dirty="0">
              <a:solidFill>
                <a:schemeClr val="tx2"/>
              </a:solidFill>
            </a:endParaRPr>
          </a:p>
        </p:txBody>
      </p:sp>
    </p:spTree>
    <p:extLst>
      <p:ext uri="{BB962C8B-B14F-4D97-AF65-F5344CB8AC3E}">
        <p14:creationId xmlns:p14="http://schemas.microsoft.com/office/powerpoint/2010/main" val="2999156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8b36b1-3bd9-4383-896c-30a371c4d37d">
      <Terms xmlns="http://schemas.microsoft.com/office/infopath/2007/PartnerControls"/>
    </lcf76f155ced4ddcb4097134ff3c332f>
    <TaxCatchAll xmlns="07d920c5-8f7e-4a25-a840-e2fe4b60dce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EF260A24FBA647A144C62EFD34C21E" ma:contentTypeVersion="18" ma:contentTypeDescription="Create a new document." ma:contentTypeScope="" ma:versionID="ab834a9b2dc8b7e754f3ddfeaf2d81d4">
  <xsd:schema xmlns:xsd="http://www.w3.org/2001/XMLSchema" xmlns:xs="http://www.w3.org/2001/XMLSchema" xmlns:p="http://schemas.microsoft.com/office/2006/metadata/properties" xmlns:ns2="468b36b1-3bd9-4383-896c-30a371c4d37d" xmlns:ns3="07d920c5-8f7e-4a25-a840-e2fe4b60dcee" targetNamespace="http://schemas.microsoft.com/office/2006/metadata/properties" ma:root="true" ma:fieldsID="4fb7bbe683214855cc4c92ebf0e1a8d2" ns2:_="" ns3:_="">
    <xsd:import namespace="468b36b1-3bd9-4383-896c-30a371c4d37d"/>
    <xsd:import namespace="07d920c5-8f7e-4a25-a840-e2fe4b60dc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36b1-3bd9-4383-896c-30a371c4d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b28068-5bdd-4416-8cfd-20eb7a9d51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d920c5-8f7e-4a25-a840-e2fe4b60dce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055cd4-656c-495a-8c8b-ef4ebfe22a2c}" ma:internalName="TaxCatchAll" ma:showField="CatchAllData" ma:web="07d920c5-8f7e-4a25-a840-e2fe4b60dc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082443-9E7B-4472-9325-FEEE072273C7}">
  <ds:schemaRefs>
    <ds:schemaRef ds:uri="http://schemas.microsoft.com/sharepoint/v3/contenttype/forms"/>
  </ds:schemaRefs>
</ds:datastoreItem>
</file>

<file path=customXml/itemProps2.xml><?xml version="1.0" encoding="utf-8"?>
<ds:datastoreItem xmlns:ds="http://schemas.openxmlformats.org/officeDocument/2006/customXml" ds:itemID="{68E0F358-79B1-4D18-85A2-4CC0415A47B6}">
  <ds:schemaRefs>
    <ds:schemaRef ds:uri="http://schemas.microsoft.com/office/2006/metadata/properties"/>
    <ds:schemaRef ds:uri="http://schemas.microsoft.com/office/infopath/2007/PartnerControls"/>
    <ds:schemaRef ds:uri="468b36b1-3bd9-4383-896c-30a371c4d37d"/>
    <ds:schemaRef ds:uri="07d920c5-8f7e-4a25-a840-e2fe4b60dcee"/>
  </ds:schemaRefs>
</ds:datastoreItem>
</file>

<file path=customXml/itemProps3.xml><?xml version="1.0" encoding="utf-8"?>
<ds:datastoreItem xmlns:ds="http://schemas.openxmlformats.org/officeDocument/2006/customXml" ds:itemID="{5A859649-A41C-407F-BF6B-73D49C26F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b36b1-3bd9-4383-896c-30a371c4d37d"/>
    <ds:schemaRef ds:uri="07d920c5-8f7e-4a25-a840-e2fe4b60dc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22762</TotalTime>
  <Words>1532</Words>
  <Application>Microsoft Office PowerPoint</Application>
  <PresentationFormat>On-screen Show (4:3)</PresentationFormat>
  <Paragraphs>190</Paragraphs>
  <Slides>16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arial</vt:lpstr>
      <vt:lpstr>Calibri</vt:lpstr>
      <vt:lpstr>Office Theme</vt:lpstr>
      <vt:lpstr>Freshwater Biodiversity and Habitats</vt:lpstr>
      <vt:lpstr>Nature Needs Good Water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life</dc:title>
  <dc:creator>Tom</dc:creator>
  <cp:lastModifiedBy>Gretta McCarron</cp:lastModifiedBy>
  <cp:revision>798</cp:revision>
  <cp:lastPrinted>2023-08-04T14:17:43Z</cp:lastPrinted>
  <dcterms:created xsi:type="dcterms:W3CDTF">2022-11-08T09:18:36Z</dcterms:created>
  <dcterms:modified xsi:type="dcterms:W3CDTF">2024-03-19T15:05:40Z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0x0101002CEF260A24FBA647A144C62EFD34C21E</vt:lpwstr>
  </property>
  <property fmtid="{D5CDD505-2E9C-101B-9397-08002B2CF9AE}" pid="3" name="MediaServiceImageTags">
    <vt:lpwstr/>
  </property>
</Properties>
</file>